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" name="Shape 2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hyperlink" Target="https://github.com/baoyachi/ppt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3D89D9"/>
            </a:gs>
            <a:gs pos="100000">
              <a:srgbClr val="66BC8F"/>
            </a:gs>
          </a:gsLst>
          <a:lin ang="2093999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oyachi">
            <a:hlinkClick r:id="rId2" invalidUrl="" action="" tgtFrame="" tooltip="" history="1" highlightClick="0" endSnd="0"/>
          </p:cNvPr>
          <p:cNvSpPr txBox="1"/>
          <p:nvPr/>
        </p:nvSpPr>
        <p:spPr>
          <a:xfrm>
            <a:off x="22640696" y="176694"/>
            <a:ext cx="142920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baoyachi</a:t>
            </a:r>
          </a:p>
        </p:txBody>
      </p:sp>
      <p:pic>
        <p:nvPicPr>
          <p:cNvPr id="3" name="GitHub-Mark-Light-64px.png" descr="GitHub-Mark-Light-64p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185248" y="213342"/>
            <a:ext cx="387765" cy="38776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标题文本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5" name="正文级别 1…"/>
          <p:cNvSpPr txBox="1"/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" name="幻灯片编号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baoyachi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27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28.png"/><Relationship Id="rId4" Type="http://schemas.openxmlformats.org/officeDocument/2006/relationships/image" Target="../media/image2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uides.github.com/features/mastering-markdown/" TargetMode="Externa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by baoyachi"/>
          <p:cNvSpPr txBox="1"/>
          <p:nvPr/>
        </p:nvSpPr>
        <p:spPr>
          <a:xfrm>
            <a:off x="15938144" y="8756073"/>
            <a:ext cx="1858366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by baoyachi</a:t>
            </a:r>
          </a:p>
        </p:txBody>
      </p:sp>
      <p:sp>
        <p:nvSpPr>
          <p:cNvPr id="23" name="Git Markdown"/>
          <p:cNvSpPr txBox="1"/>
          <p:nvPr/>
        </p:nvSpPr>
        <p:spPr>
          <a:xfrm>
            <a:off x="6587489" y="5032021"/>
            <a:ext cx="11209021" cy="2073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3000"/>
            </a:lvl1pPr>
          </a:lstStyle>
          <a:p>
            <a:pPr/>
            <a:r>
              <a:t>Git Markdown</a:t>
            </a:r>
          </a:p>
        </p:txBody>
      </p:sp>
      <p:grpSp>
        <p:nvGrpSpPr>
          <p:cNvPr id="26" name="成组"/>
          <p:cNvGrpSpPr/>
          <p:nvPr/>
        </p:nvGrpSpPr>
        <p:grpSpPr>
          <a:xfrm>
            <a:off x="12955243" y="7312514"/>
            <a:ext cx="4841268" cy="1"/>
            <a:chOff x="0" y="509648"/>
            <a:chExt cx="4841267" cy="0"/>
          </a:xfrm>
        </p:grpSpPr>
        <p:sp>
          <p:nvSpPr>
            <p:cNvPr id="24" name="share"/>
            <p:cNvSpPr/>
            <p:nvPr/>
          </p:nvSpPr>
          <p:spPr>
            <a:xfrm>
              <a:off x="2632632" y="509648"/>
              <a:ext cx="220863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6000">
                  <a:solidFill>
                    <a:schemeClr val="accent4">
                      <a:hueOff val="468000"/>
                      <a:satOff val="-4761"/>
                      <a:lumOff val="10196"/>
                    </a:schemeClr>
                  </a:solidFill>
                </a:defRPr>
              </a:lvl1pPr>
            </a:lstStyle>
            <a:p>
              <a:pPr/>
              <a:r>
                <a:t>share</a:t>
              </a:r>
            </a:p>
          </p:txBody>
        </p:sp>
        <p:sp>
          <p:nvSpPr>
            <p:cNvPr id="25" name="线条"/>
            <p:cNvSpPr/>
            <p:nvPr/>
          </p:nvSpPr>
          <p:spPr>
            <a:xfrm>
              <a:off x="0" y="509648"/>
              <a:ext cx="2247900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27" name="v1.0.1"/>
          <p:cNvSpPr txBox="1"/>
          <p:nvPr/>
        </p:nvSpPr>
        <p:spPr>
          <a:xfrm>
            <a:off x="16845839" y="9365919"/>
            <a:ext cx="95067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v1.0.1</a:t>
            </a:r>
          </a:p>
        </p:txBody>
      </p:sp>
      <p:sp>
        <p:nvSpPr>
          <p:cNvPr id="28" name="https://github.com/baoyachi"/>
          <p:cNvSpPr txBox="1"/>
          <p:nvPr/>
        </p:nvSpPr>
        <p:spPr>
          <a:xfrm>
            <a:off x="12524612" y="8046835"/>
            <a:ext cx="5271898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https://github.com/baoyachi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it add"/>
          <p:cNvSpPr txBox="1"/>
          <p:nvPr/>
        </p:nvSpPr>
        <p:spPr>
          <a:xfrm>
            <a:off x="761999" y="304799"/>
            <a:ext cx="3962198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 add</a:t>
            </a:r>
          </a:p>
        </p:txBody>
      </p:sp>
      <p:grpSp>
        <p:nvGrpSpPr>
          <p:cNvPr id="121" name="成组"/>
          <p:cNvGrpSpPr/>
          <p:nvPr/>
        </p:nvGrpSpPr>
        <p:grpSpPr>
          <a:xfrm>
            <a:off x="7506434" y="4440777"/>
            <a:ext cx="13164187" cy="4834446"/>
            <a:chOff x="0" y="0"/>
            <a:chExt cx="13164185" cy="4834444"/>
          </a:xfrm>
        </p:grpSpPr>
        <p:sp>
          <p:nvSpPr>
            <p:cNvPr id="118" name="1. 指定文件添加：git add { filename }"/>
            <p:cNvSpPr txBox="1"/>
            <p:nvPr/>
          </p:nvSpPr>
          <p:spPr>
            <a:xfrm>
              <a:off x="0" y="0"/>
              <a:ext cx="13164186" cy="1178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5000"/>
              </a:pPr>
              <a:r>
                <a:t>1. 指定文件添加：</a:t>
              </a:r>
              <a:r>
                <a:rPr sz="7000">
                  <a:solidFill>
                    <a:schemeClr val="accent4">
                      <a:hueOff val="468000"/>
                      <a:satOff val="-4761"/>
                      <a:lumOff val="10196"/>
                    </a:schemeClr>
                  </a:solidFill>
                </a:rPr>
                <a:t>git add { filename }</a:t>
              </a:r>
            </a:p>
          </p:txBody>
        </p:sp>
        <p:sp>
          <p:nvSpPr>
            <p:cNvPr id="119" name="2. 任意添加：git add ."/>
            <p:cNvSpPr txBox="1"/>
            <p:nvPr/>
          </p:nvSpPr>
          <p:spPr>
            <a:xfrm>
              <a:off x="0" y="1828070"/>
              <a:ext cx="7418960" cy="1178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5000"/>
              </a:pPr>
              <a:r>
                <a:t>2. 任意添加：</a:t>
              </a:r>
              <a:r>
                <a:rPr sz="7000">
                  <a:solidFill>
                    <a:schemeClr val="accent4">
                      <a:hueOff val="468000"/>
                      <a:satOff val="-4761"/>
                      <a:lumOff val="10196"/>
                    </a:schemeClr>
                  </a:solidFill>
                </a:rPr>
                <a:t>git add .</a:t>
              </a:r>
            </a:p>
          </p:txBody>
        </p:sp>
        <p:sp>
          <p:nvSpPr>
            <p:cNvPr id="120" name="3. 通配符添加：git add { *.md }"/>
            <p:cNvSpPr txBox="1"/>
            <p:nvPr/>
          </p:nvSpPr>
          <p:spPr>
            <a:xfrm>
              <a:off x="0" y="3656140"/>
              <a:ext cx="10850754" cy="1178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5000"/>
              </a:pPr>
              <a:r>
                <a:t>3. 通配符添加：</a:t>
              </a:r>
              <a:r>
                <a:rPr sz="7000">
                  <a:solidFill>
                    <a:schemeClr val="accent4">
                      <a:hueOff val="468000"/>
                      <a:satOff val="-4761"/>
                      <a:lumOff val="10196"/>
                    </a:schemeClr>
                  </a:solidFill>
                </a:rPr>
                <a:t>git add { *.md }</a:t>
              </a:r>
            </a:p>
          </p:txBody>
        </p:sp>
      </p:grpSp>
      <p:pic>
        <p:nvPicPr>
          <p:cNvPr id="12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84738" y="6472369"/>
            <a:ext cx="771262" cy="7712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it view"/>
          <p:cNvSpPr txBox="1"/>
          <p:nvPr/>
        </p:nvSpPr>
        <p:spPr>
          <a:xfrm>
            <a:off x="762000" y="304799"/>
            <a:ext cx="4686402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 view </a:t>
            </a:r>
          </a:p>
        </p:txBody>
      </p:sp>
      <p:sp>
        <p:nvSpPr>
          <p:cNvPr id="125" name="git  log"/>
          <p:cNvSpPr txBox="1"/>
          <p:nvPr/>
        </p:nvSpPr>
        <p:spPr>
          <a:xfrm>
            <a:off x="10913135" y="6476854"/>
            <a:ext cx="2596135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git  log</a:t>
            </a:r>
          </a:p>
        </p:txBody>
      </p:sp>
      <p:sp>
        <p:nvSpPr>
          <p:cNvPr id="126" name="git  show"/>
          <p:cNvSpPr txBox="1"/>
          <p:nvPr/>
        </p:nvSpPr>
        <p:spPr>
          <a:xfrm>
            <a:off x="10913134" y="8178435"/>
            <a:ext cx="3415285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git  show</a:t>
            </a:r>
          </a:p>
        </p:txBody>
      </p:sp>
      <p:sp>
        <p:nvSpPr>
          <p:cNvPr id="127" name="git  diff"/>
          <p:cNvSpPr txBox="1"/>
          <p:nvPr/>
        </p:nvSpPr>
        <p:spPr>
          <a:xfrm>
            <a:off x="10903610" y="9880015"/>
            <a:ext cx="2615185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git  diff</a:t>
            </a:r>
          </a:p>
        </p:txBody>
      </p:sp>
      <p:pic>
        <p:nvPicPr>
          <p:cNvPr id="12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01818" y="7892945"/>
            <a:ext cx="1813055" cy="1180049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如何查看、对比历史记录？"/>
          <p:cNvSpPr txBox="1"/>
          <p:nvPr/>
        </p:nvSpPr>
        <p:spPr>
          <a:xfrm>
            <a:off x="5683250" y="3790950"/>
            <a:ext cx="13525501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如何查看、对比历史记录？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it log"/>
          <p:cNvSpPr txBox="1"/>
          <p:nvPr/>
        </p:nvSpPr>
        <p:spPr>
          <a:xfrm>
            <a:off x="762000" y="304799"/>
            <a:ext cx="3919729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 log </a:t>
            </a:r>
          </a:p>
        </p:txBody>
      </p:sp>
      <p:pic>
        <p:nvPicPr>
          <p:cNvPr id="132" name="carbon (23).png" descr="carbon (23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71121" y="2096837"/>
            <a:ext cx="13073021" cy="9522326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线条"/>
          <p:cNvSpPr/>
          <p:nvPr/>
        </p:nvSpPr>
        <p:spPr>
          <a:xfrm flipH="1">
            <a:off x="17884576" y="3352800"/>
            <a:ext cx="1597224" cy="515506"/>
          </a:xfrm>
          <a:prstGeom prst="line">
            <a:avLst/>
          </a:prstGeom>
          <a:ln w="63500">
            <a:solidFill>
              <a:srgbClr val="E2519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4" name="线条"/>
          <p:cNvSpPr/>
          <p:nvPr/>
        </p:nvSpPr>
        <p:spPr>
          <a:xfrm>
            <a:off x="12604348" y="4343400"/>
            <a:ext cx="7718689" cy="0"/>
          </a:xfrm>
          <a:prstGeom prst="line">
            <a:avLst/>
          </a:prstGeom>
          <a:ln w="25400">
            <a:solidFill>
              <a:srgbClr val="E1519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5" name="commit id"/>
          <p:cNvSpPr txBox="1"/>
          <p:nvPr/>
        </p:nvSpPr>
        <p:spPr>
          <a:xfrm>
            <a:off x="19677126" y="2671701"/>
            <a:ext cx="3774949" cy="1057398"/>
          </a:xfrm>
          <a:prstGeom prst="rect">
            <a:avLst/>
          </a:prstGeom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E15190"/>
                </a:solidFill>
              </a:defRPr>
            </a:lvl1pPr>
          </a:lstStyle>
          <a:p>
            <a:pPr/>
            <a:r>
              <a:t>commit id</a:t>
            </a:r>
          </a:p>
        </p:txBody>
      </p:sp>
      <p:sp>
        <p:nvSpPr>
          <p:cNvPr id="136" name="1.查看历史提交：git log"/>
          <p:cNvSpPr txBox="1"/>
          <p:nvPr/>
        </p:nvSpPr>
        <p:spPr>
          <a:xfrm>
            <a:off x="636037" y="4033647"/>
            <a:ext cx="7737222" cy="117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1.查看历史提交：</a:t>
            </a: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log</a:t>
            </a:r>
          </a:p>
        </p:txBody>
      </p:sp>
      <p:sp>
        <p:nvSpPr>
          <p:cNvPr id="137" name="2.git log 展示：commit id"/>
          <p:cNvSpPr txBox="1"/>
          <p:nvPr/>
        </p:nvSpPr>
        <p:spPr>
          <a:xfrm>
            <a:off x="610637" y="6052218"/>
            <a:ext cx="8843392" cy="117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2.git log 展示：</a:t>
            </a: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commit id</a:t>
            </a:r>
          </a:p>
        </p:txBody>
      </p:sp>
      <p:sp>
        <p:nvSpPr>
          <p:cNvPr id="138" name="3.查看提交历史详情：git log -p"/>
          <p:cNvSpPr txBox="1"/>
          <p:nvPr/>
        </p:nvSpPr>
        <p:spPr>
          <a:xfrm>
            <a:off x="636037" y="8070788"/>
            <a:ext cx="10159366" cy="117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3.查看提交历史详情：</a:t>
            </a: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log -p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it show"/>
          <p:cNvSpPr txBox="1"/>
          <p:nvPr/>
        </p:nvSpPr>
        <p:spPr>
          <a:xfrm>
            <a:off x="761999" y="304799"/>
            <a:ext cx="5121149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 show </a:t>
            </a:r>
          </a:p>
        </p:txBody>
      </p:sp>
      <p:sp>
        <p:nvSpPr>
          <p:cNvPr id="141" name="查看历史提交：…"/>
          <p:cNvSpPr txBox="1"/>
          <p:nvPr/>
        </p:nvSpPr>
        <p:spPr>
          <a:xfrm>
            <a:off x="598763" y="6089843"/>
            <a:ext cx="9030971" cy="2044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查看历史提交：</a:t>
            </a:r>
          </a:p>
          <a:p>
            <a:pPr>
              <a:defRPr sz="5000"/>
            </a:pP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show { commitid }</a:t>
            </a:r>
          </a:p>
        </p:txBody>
      </p:sp>
      <p:pic>
        <p:nvPicPr>
          <p:cNvPr id="142" name="carbon (27).png" descr="carbon (27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42600" y="3802544"/>
            <a:ext cx="13414971" cy="66189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it diff"/>
          <p:cNvSpPr txBox="1"/>
          <p:nvPr/>
        </p:nvSpPr>
        <p:spPr>
          <a:xfrm>
            <a:off x="761999" y="304799"/>
            <a:ext cx="3947669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 diff </a:t>
            </a:r>
          </a:p>
        </p:txBody>
      </p:sp>
      <p:sp>
        <p:nvSpPr>
          <p:cNvPr id="145" name="查看尚未暂存文件：git diff"/>
          <p:cNvSpPr txBox="1"/>
          <p:nvPr/>
        </p:nvSpPr>
        <p:spPr>
          <a:xfrm>
            <a:off x="1267652" y="5679258"/>
            <a:ext cx="8499857" cy="117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查看尚未暂存文件：</a:t>
            </a: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diff</a:t>
            </a:r>
          </a:p>
        </p:txBody>
      </p:sp>
      <p:pic>
        <p:nvPicPr>
          <p:cNvPr id="146" name="carbon (31).png" descr="carbon (3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32520" y="2317568"/>
            <a:ext cx="9030971" cy="9548767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查看暂存区文件：git diff —cached"/>
          <p:cNvSpPr txBox="1"/>
          <p:nvPr/>
        </p:nvSpPr>
        <p:spPr>
          <a:xfrm>
            <a:off x="1267652" y="7326339"/>
            <a:ext cx="12112499" cy="117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查看暂存区文件：</a:t>
            </a: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diff —cached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it amend"/>
          <p:cNvSpPr txBox="1"/>
          <p:nvPr/>
        </p:nvSpPr>
        <p:spPr>
          <a:xfrm>
            <a:off x="761999" y="304799"/>
            <a:ext cx="5596129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 amend</a:t>
            </a:r>
          </a:p>
        </p:txBody>
      </p:sp>
      <p:grpSp>
        <p:nvGrpSpPr>
          <p:cNvPr id="159" name="成组"/>
          <p:cNvGrpSpPr/>
          <p:nvPr/>
        </p:nvGrpSpPr>
        <p:grpSpPr>
          <a:xfrm>
            <a:off x="11848345" y="1911107"/>
            <a:ext cx="11920150" cy="10655969"/>
            <a:chOff x="0" y="0"/>
            <a:chExt cx="11920149" cy="10655967"/>
          </a:xfrm>
        </p:grpSpPr>
        <p:pic>
          <p:nvPicPr>
            <p:cNvPr id="150" name="carbon (32).png" descr="carbon (32)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1920150" cy="106447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1" name="1"/>
            <p:cNvSpPr/>
            <p:nvPr/>
          </p:nvSpPr>
          <p:spPr>
            <a:xfrm>
              <a:off x="9808931" y="3762375"/>
              <a:ext cx="561337" cy="561337"/>
            </a:xfrm>
            <a:prstGeom prst="ellipse">
              <a:avLst/>
            </a:prstGeom>
            <a:solidFill>
              <a:srgbClr val="F54291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/>
              <a:r>
                <a:t>1</a:t>
              </a:r>
            </a:p>
          </p:txBody>
        </p:sp>
        <p:sp>
          <p:nvSpPr>
            <p:cNvPr id="152" name="线条"/>
            <p:cNvSpPr/>
            <p:nvPr/>
          </p:nvSpPr>
          <p:spPr>
            <a:xfrm flipH="1">
              <a:off x="8502215" y="4158674"/>
              <a:ext cx="1208969" cy="704838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15424"/>
                  <a:lumOff val="1764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3" name="线条"/>
            <p:cNvSpPr/>
            <p:nvPr/>
          </p:nvSpPr>
          <p:spPr>
            <a:xfrm>
              <a:off x="7584479" y="5217301"/>
              <a:ext cx="1089881" cy="1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15424"/>
                  <a:lumOff val="176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4" name="线条"/>
            <p:cNvSpPr/>
            <p:nvPr/>
          </p:nvSpPr>
          <p:spPr>
            <a:xfrm>
              <a:off x="8680942" y="6454436"/>
              <a:ext cx="1089881" cy="1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15424"/>
                  <a:lumOff val="176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5" name="线条"/>
            <p:cNvSpPr/>
            <p:nvPr/>
          </p:nvSpPr>
          <p:spPr>
            <a:xfrm flipH="1" flipV="1">
              <a:off x="9407966" y="6581152"/>
              <a:ext cx="857209" cy="857209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15424"/>
                  <a:lumOff val="1764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6" name="2"/>
            <p:cNvSpPr/>
            <p:nvPr/>
          </p:nvSpPr>
          <p:spPr>
            <a:xfrm>
              <a:off x="10383299" y="7136936"/>
              <a:ext cx="561337" cy="561337"/>
            </a:xfrm>
            <a:prstGeom prst="ellipse">
              <a:avLst/>
            </a:prstGeom>
            <a:solidFill>
              <a:srgbClr val="F54291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/>
              <a:r>
                <a:t>2</a:t>
              </a:r>
            </a:p>
          </p:txBody>
        </p:sp>
        <p:sp>
          <p:nvSpPr>
            <p:cNvPr id="157" name="线条"/>
            <p:cNvSpPr/>
            <p:nvPr/>
          </p:nvSpPr>
          <p:spPr>
            <a:xfrm flipH="1" flipV="1">
              <a:off x="1858320" y="10315769"/>
              <a:ext cx="1810506" cy="156632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15424"/>
                  <a:lumOff val="1764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8" name="3"/>
            <p:cNvSpPr/>
            <p:nvPr/>
          </p:nvSpPr>
          <p:spPr>
            <a:xfrm>
              <a:off x="3783209" y="10094631"/>
              <a:ext cx="561337" cy="561337"/>
            </a:xfrm>
            <a:prstGeom prst="ellipse">
              <a:avLst/>
            </a:prstGeom>
            <a:solidFill>
              <a:srgbClr val="F54291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/>
              <a:r>
                <a:t>3</a:t>
              </a:r>
            </a:p>
          </p:txBody>
        </p:sp>
      </p:grpSp>
      <p:sp>
        <p:nvSpPr>
          <p:cNvPr id="160" name="修改提交 message：…"/>
          <p:cNvSpPr txBox="1"/>
          <p:nvPr/>
        </p:nvSpPr>
        <p:spPr>
          <a:xfrm>
            <a:off x="1495846" y="5439283"/>
            <a:ext cx="8520685" cy="2837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修改提交 message：</a:t>
            </a:r>
          </a:p>
          <a:p>
            <a:pPr>
              <a:defRPr sz="5000"/>
            </a:pPr>
          </a:p>
          <a:p>
            <a:pPr>
              <a:defRPr sz="5000"/>
            </a:pP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commit --amend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it reset"/>
          <p:cNvSpPr txBox="1"/>
          <p:nvPr/>
        </p:nvSpPr>
        <p:spPr>
          <a:xfrm>
            <a:off x="761999" y="304799"/>
            <a:ext cx="4646169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 reset</a:t>
            </a:r>
          </a:p>
        </p:txBody>
      </p:sp>
      <p:sp>
        <p:nvSpPr>
          <p:cNvPr id="163" name="git reset HEAD { filename }"/>
          <p:cNvSpPr txBox="1"/>
          <p:nvPr/>
        </p:nvSpPr>
        <p:spPr>
          <a:xfrm>
            <a:off x="831827" y="6280343"/>
            <a:ext cx="11306811" cy="1155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>
              <a:defRPr sz="5000">
                <a:solidFill>
                  <a:srgbClr val="FFFFFF"/>
                </a:solidFill>
              </a:defRPr>
            </a:pP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reset HEAD { filename }</a:t>
            </a:r>
          </a:p>
        </p:txBody>
      </p:sp>
      <p:grpSp>
        <p:nvGrpSpPr>
          <p:cNvPr id="173" name="成组"/>
          <p:cNvGrpSpPr/>
          <p:nvPr/>
        </p:nvGrpSpPr>
        <p:grpSpPr>
          <a:xfrm>
            <a:off x="12991400" y="1430194"/>
            <a:ext cx="9797523" cy="11117644"/>
            <a:chOff x="0" y="0"/>
            <a:chExt cx="9797522" cy="11117643"/>
          </a:xfrm>
        </p:grpSpPr>
        <p:pic>
          <p:nvPicPr>
            <p:cNvPr id="164" name="carbon (33).png" descr="carbon (33)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797523" cy="111176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5" name="线条"/>
            <p:cNvSpPr/>
            <p:nvPr/>
          </p:nvSpPr>
          <p:spPr>
            <a:xfrm>
              <a:off x="255656" y="1953647"/>
              <a:ext cx="1811588" cy="1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15424"/>
                  <a:lumOff val="176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6" name="线条"/>
            <p:cNvSpPr/>
            <p:nvPr/>
          </p:nvSpPr>
          <p:spPr>
            <a:xfrm>
              <a:off x="255656" y="5427805"/>
              <a:ext cx="1811588" cy="1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15424"/>
                  <a:lumOff val="176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7" name="线条"/>
            <p:cNvSpPr/>
            <p:nvPr/>
          </p:nvSpPr>
          <p:spPr>
            <a:xfrm>
              <a:off x="255656" y="8487551"/>
              <a:ext cx="1811588" cy="1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15424"/>
                  <a:lumOff val="176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8" name="线条"/>
            <p:cNvSpPr/>
            <p:nvPr/>
          </p:nvSpPr>
          <p:spPr>
            <a:xfrm>
              <a:off x="4839767" y="7360846"/>
              <a:ext cx="4579982" cy="1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15424"/>
                  <a:lumOff val="176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9" name="1"/>
            <p:cNvSpPr/>
            <p:nvPr/>
          </p:nvSpPr>
          <p:spPr>
            <a:xfrm>
              <a:off x="2734108" y="1459665"/>
              <a:ext cx="561337" cy="561337"/>
            </a:xfrm>
            <a:prstGeom prst="ellipse">
              <a:avLst/>
            </a:prstGeom>
            <a:solidFill>
              <a:srgbClr val="F54291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/>
              <a:r>
                <a:t>1</a:t>
              </a:r>
            </a:p>
          </p:txBody>
        </p:sp>
        <p:sp>
          <p:nvSpPr>
            <p:cNvPr id="170" name="2"/>
            <p:cNvSpPr/>
            <p:nvPr/>
          </p:nvSpPr>
          <p:spPr>
            <a:xfrm>
              <a:off x="2894247" y="4834226"/>
              <a:ext cx="561337" cy="561336"/>
            </a:xfrm>
            <a:prstGeom prst="ellipse">
              <a:avLst/>
            </a:prstGeom>
            <a:solidFill>
              <a:srgbClr val="F54291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/>
              <a:r>
                <a:t>2</a:t>
              </a:r>
            </a:p>
          </p:txBody>
        </p:sp>
        <p:sp>
          <p:nvSpPr>
            <p:cNvPr id="171" name="4"/>
            <p:cNvSpPr/>
            <p:nvPr/>
          </p:nvSpPr>
          <p:spPr>
            <a:xfrm>
              <a:off x="2408187" y="7943679"/>
              <a:ext cx="561336" cy="561337"/>
            </a:xfrm>
            <a:prstGeom prst="ellipse">
              <a:avLst/>
            </a:prstGeom>
            <a:solidFill>
              <a:srgbClr val="F54291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/>
              <a:r>
                <a:t>4</a:t>
              </a:r>
            </a:p>
          </p:txBody>
        </p:sp>
        <p:sp>
          <p:nvSpPr>
            <p:cNvPr id="172" name="3"/>
            <p:cNvSpPr/>
            <p:nvPr/>
          </p:nvSpPr>
          <p:spPr>
            <a:xfrm>
              <a:off x="6849089" y="6397191"/>
              <a:ext cx="561337" cy="561337"/>
            </a:xfrm>
            <a:prstGeom prst="ellipse">
              <a:avLst/>
            </a:prstGeom>
            <a:solidFill>
              <a:srgbClr val="F54291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/>
              <a:r>
                <a:t>3</a:t>
              </a:r>
            </a:p>
          </p:txBody>
        </p:sp>
      </p:grpSp>
      <p:sp>
        <p:nvSpPr>
          <p:cNvPr id="174" name="取消暂存某个文件："/>
          <p:cNvSpPr txBox="1"/>
          <p:nvPr/>
        </p:nvSpPr>
        <p:spPr>
          <a:xfrm>
            <a:off x="831827" y="5086872"/>
            <a:ext cx="582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取消暂存某个文件：</a:t>
            </a:r>
          </a:p>
        </p:txBody>
      </p:sp>
      <p:sp>
        <p:nvSpPr>
          <p:cNvPr id="175" name="git reset HEAD ."/>
          <p:cNvSpPr txBox="1"/>
          <p:nvPr/>
        </p:nvSpPr>
        <p:spPr>
          <a:xfrm>
            <a:off x="831827" y="9340089"/>
            <a:ext cx="6831585" cy="1155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>
              <a:defRPr sz="5000">
                <a:solidFill>
                  <a:srgbClr val="FFFFFF"/>
                </a:solidFill>
              </a:defRPr>
            </a:pP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reset HEAD .</a:t>
            </a:r>
          </a:p>
        </p:txBody>
      </p:sp>
      <p:sp>
        <p:nvSpPr>
          <p:cNvPr id="176" name="取消暂存所有文件："/>
          <p:cNvSpPr txBox="1"/>
          <p:nvPr/>
        </p:nvSpPr>
        <p:spPr>
          <a:xfrm>
            <a:off x="831827" y="8295741"/>
            <a:ext cx="582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取消暂存所有文件：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it clean"/>
          <p:cNvSpPr txBox="1"/>
          <p:nvPr/>
        </p:nvSpPr>
        <p:spPr>
          <a:xfrm>
            <a:off x="762000" y="304799"/>
            <a:ext cx="4830573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 clean</a:t>
            </a:r>
          </a:p>
        </p:txBody>
      </p:sp>
      <p:grpSp>
        <p:nvGrpSpPr>
          <p:cNvPr id="184" name="成组"/>
          <p:cNvGrpSpPr/>
          <p:nvPr/>
        </p:nvGrpSpPr>
        <p:grpSpPr>
          <a:xfrm>
            <a:off x="12807612" y="1733163"/>
            <a:ext cx="9890799" cy="11220655"/>
            <a:chOff x="0" y="0"/>
            <a:chExt cx="9890797" cy="11220653"/>
          </a:xfrm>
        </p:grpSpPr>
        <p:pic>
          <p:nvPicPr>
            <p:cNvPr id="179" name="carbon (35).png" descr="carbon (35)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890798" cy="112206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0" name="线条"/>
            <p:cNvSpPr/>
            <p:nvPr/>
          </p:nvSpPr>
          <p:spPr>
            <a:xfrm>
              <a:off x="4995970" y="4926005"/>
              <a:ext cx="4492159" cy="1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15424"/>
                  <a:lumOff val="176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1" name="线条"/>
            <p:cNvSpPr/>
            <p:nvPr/>
          </p:nvSpPr>
          <p:spPr>
            <a:xfrm>
              <a:off x="4995970" y="8731364"/>
              <a:ext cx="2369344" cy="1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15424"/>
                  <a:lumOff val="176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2" name="1"/>
            <p:cNvSpPr/>
            <p:nvPr/>
          </p:nvSpPr>
          <p:spPr>
            <a:xfrm>
              <a:off x="9164478" y="5059567"/>
              <a:ext cx="561337" cy="561337"/>
            </a:xfrm>
            <a:prstGeom prst="ellipse">
              <a:avLst/>
            </a:prstGeom>
            <a:solidFill>
              <a:srgbClr val="F54291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/>
              <a:r>
                <a:t>1</a:t>
              </a:r>
            </a:p>
          </p:txBody>
        </p:sp>
        <p:sp>
          <p:nvSpPr>
            <p:cNvPr id="183" name="2"/>
            <p:cNvSpPr/>
            <p:nvPr/>
          </p:nvSpPr>
          <p:spPr>
            <a:xfrm>
              <a:off x="7634559" y="8251866"/>
              <a:ext cx="561337" cy="561337"/>
            </a:xfrm>
            <a:prstGeom prst="ellipse">
              <a:avLst/>
            </a:prstGeom>
            <a:solidFill>
              <a:srgbClr val="F54291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/>
              <a:r>
                <a:t>2</a:t>
              </a:r>
            </a:p>
          </p:txBody>
        </p:sp>
      </p:grpSp>
      <p:sp>
        <p:nvSpPr>
          <p:cNvPr id="185" name="git clean -f { filename }"/>
          <p:cNvSpPr txBox="1"/>
          <p:nvPr/>
        </p:nvSpPr>
        <p:spPr>
          <a:xfrm>
            <a:off x="908262" y="5816406"/>
            <a:ext cx="9608821" cy="1155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>
              <a:defRPr sz="5000">
                <a:solidFill>
                  <a:srgbClr val="FFFFFF"/>
                </a:solidFill>
              </a:defRPr>
            </a:pP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clean -f { filename }</a:t>
            </a:r>
          </a:p>
        </p:txBody>
      </p:sp>
      <p:sp>
        <p:nvSpPr>
          <p:cNvPr id="186" name="1. 移除工作目录某个文件："/>
          <p:cNvSpPr txBox="1"/>
          <p:nvPr/>
        </p:nvSpPr>
        <p:spPr>
          <a:xfrm>
            <a:off x="908262" y="4747224"/>
            <a:ext cx="780542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1. 移除工作目录某个文件：</a:t>
            </a:r>
          </a:p>
        </p:txBody>
      </p:sp>
      <p:sp>
        <p:nvSpPr>
          <p:cNvPr id="187" name="git clean -df"/>
          <p:cNvSpPr txBox="1"/>
          <p:nvPr/>
        </p:nvSpPr>
        <p:spPr>
          <a:xfrm>
            <a:off x="908262" y="8892721"/>
            <a:ext cx="5182490" cy="1155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>
              <a:defRPr sz="5000">
                <a:solidFill>
                  <a:srgbClr val="FFFFFF"/>
                </a:solidFill>
              </a:defRPr>
            </a:pP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clean -df</a:t>
            </a:r>
          </a:p>
        </p:txBody>
      </p:sp>
      <p:sp>
        <p:nvSpPr>
          <p:cNvPr id="188" name="2. 移除工作所有未追踪文件"/>
          <p:cNvSpPr txBox="1"/>
          <p:nvPr/>
        </p:nvSpPr>
        <p:spPr>
          <a:xfrm>
            <a:off x="908262" y="7831804"/>
            <a:ext cx="780542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2. 移除工作所有未追踪文件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it checkout"/>
          <p:cNvSpPr txBox="1"/>
          <p:nvPr/>
        </p:nvSpPr>
        <p:spPr>
          <a:xfrm>
            <a:off x="761999" y="304799"/>
            <a:ext cx="6922721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 checkout</a:t>
            </a:r>
          </a:p>
        </p:txBody>
      </p:sp>
      <p:pic>
        <p:nvPicPr>
          <p:cNvPr id="191" name="carbon (36).png" descr="carbon (36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75292" y="1287533"/>
            <a:ext cx="9137722" cy="11140934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线条"/>
          <p:cNvSpPr/>
          <p:nvPr/>
        </p:nvSpPr>
        <p:spPr>
          <a:xfrm>
            <a:off x="18333797" y="6609461"/>
            <a:ext cx="3729233" cy="1"/>
          </a:xfrm>
          <a:prstGeom prst="line">
            <a:avLst/>
          </a:prstGeom>
          <a:ln w="25400">
            <a:solidFill>
              <a:schemeClr val="accent6">
                <a:satOff val="15424"/>
                <a:lumOff val="176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3" name="1"/>
          <p:cNvSpPr/>
          <p:nvPr/>
        </p:nvSpPr>
        <p:spPr>
          <a:xfrm>
            <a:off x="22220629" y="6113394"/>
            <a:ext cx="561337" cy="561337"/>
          </a:xfrm>
          <a:prstGeom prst="ellipse">
            <a:avLst/>
          </a:prstGeom>
          <a:solidFill>
            <a:srgbClr val="F54291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1</a:t>
            </a:r>
          </a:p>
        </p:txBody>
      </p:sp>
      <p:sp>
        <p:nvSpPr>
          <p:cNvPr id="194" name="线条"/>
          <p:cNvSpPr/>
          <p:nvPr/>
        </p:nvSpPr>
        <p:spPr>
          <a:xfrm>
            <a:off x="18333797" y="10646789"/>
            <a:ext cx="2349883" cy="1"/>
          </a:xfrm>
          <a:prstGeom prst="line">
            <a:avLst/>
          </a:prstGeom>
          <a:ln w="25400">
            <a:solidFill>
              <a:schemeClr val="accent6">
                <a:satOff val="15424"/>
                <a:lumOff val="176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5" name="2"/>
          <p:cNvSpPr/>
          <p:nvPr/>
        </p:nvSpPr>
        <p:spPr>
          <a:xfrm>
            <a:off x="20889541" y="10183860"/>
            <a:ext cx="561337" cy="561337"/>
          </a:xfrm>
          <a:prstGeom prst="ellipse">
            <a:avLst/>
          </a:prstGeom>
          <a:solidFill>
            <a:srgbClr val="F54291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2</a:t>
            </a:r>
          </a:p>
        </p:txBody>
      </p:sp>
      <p:sp>
        <p:nvSpPr>
          <p:cNvPr id="196" name="git checkout { filename }"/>
          <p:cNvSpPr txBox="1"/>
          <p:nvPr/>
        </p:nvSpPr>
        <p:spPr>
          <a:xfrm>
            <a:off x="1357118" y="5816406"/>
            <a:ext cx="10368027" cy="1155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>
              <a:defRPr sz="5000">
                <a:solidFill>
                  <a:srgbClr val="FFFFFF"/>
                </a:solidFill>
              </a:defRPr>
            </a:pP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checkout { filename }</a:t>
            </a:r>
          </a:p>
        </p:txBody>
      </p:sp>
      <p:sp>
        <p:nvSpPr>
          <p:cNvPr id="197" name="1. 撤销未暂存区某个文件"/>
          <p:cNvSpPr txBox="1"/>
          <p:nvPr/>
        </p:nvSpPr>
        <p:spPr>
          <a:xfrm>
            <a:off x="1357118" y="4747224"/>
            <a:ext cx="717042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1. 撤销</a:t>
            </a:r>
            <a:r>
              <a:rPr>
                <a:solidFill>
                  <a:schemeClr val="accent5"/>
                </a:solidFill>
              </a:rPr>
              <a:t>未暂存区</a:t>
            </a:r>
            <a:r>
              <a:t>某个文件</a:t>
            </a:r>
          </a:p>
        </p:txBody>
      </p:sp>
      <p:sp>
        <p:nvSpPr>
          <p:cNvPr id="198" name="git checkout ."/>
          <p:cNvSpPr txBox="1"/>
          <p:nvPr/>
        </p:nvSpPr>
        <p:spPr>
          <a:xfrm>
            <a:off x="1357118" y="8892721"/>
            <a:ext cx="5892801" cy="1155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>
              <a:defRPr sz="5000">
                <a:solidFill>
                  <a:srgbClr val="FFFFFF"/>
                </a:solidFill>
              </a:defRPr>
            </a:pP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checkout .</a:t>
            </a:r>
          </a:p>
        </p:txBody>
      </p:sp>
      <p:sp>
        <p:nvSpPr>
          <p:cNvPr id="199" name="2. 撤销未暂存区所有文件"/>
          <p:cNvSpPr txBox="1"/>
          <p:nvPr/>
        </p:nvSpPr>
        <p:spPr>
          <a:xfrm>
            <a:off x="1357118" y="7831804"/>
            <a:ext cx="717042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2. 撤销</a:t>
            </a:r>
            <a:r>
              <a:rPr>
                <a:solidFill>
                  <a:schemeClr val="accent5"/>
                </a:solidFill>
              </a:rPr>
              <a:t>未暂存区</a:t>
            </a:r>
            <a:r>
              <a:t>所有文件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it branch"/>
          <p:cNvSpPr txBox="1"/>
          <p:nvPr/>
        </p:nvSpPr>
        <p:spPr>
          <a:xfrm>
            <a:off x="762000" y="304799"/>
            <a:ext cx="5991759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 branch </a:t>
            </a:r>
          </a:p>
        </p:txBody>
      </p:sp>
      <p:sp>
        <p:nvSpPr>
          <p:cNvPr id="202" name="1. 新建分支：git checkout -b {name}"/>
          <p:cNvSpPr txBox="1"/>
          <p:nvPr/>
        </p:nvSpPr>
        <p:spPr>
          <a:xfrm>
            <a:off x="730600" y="3103256"/>
            <a:ext cx="1087310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1. 新建分支：</a:t>
            </a:r>
            <a:r>
              <a:rPr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checkout -b {name}</a:t>
            </a:r>
          </a:p>
        </p:txBody>
      </p:sp>
      <p:sp>
        <p:nvSpPr>
          <p:cNvPr id="203" name="3. 切换分支: git checkout {name}"/>
          <p:cNvSpPr txBox="1"/>
          <p:nvPr/>
        </p:nvSpPr>
        <p:spPr>
          <a:xfrm>
            <a:off x="730600" y="6750965"/>
            <a:ext cx="976820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3. 切换分支: </a:t>
            </a:r>
            <a:r>
              <a:rPr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checkout {name}</a:t>
            </a:r>
          </a:p>
        </p:txBody>
      </p:sp>
      <p:sp>
        <p:nvSpPr>
          <p:cNvPr id="204" name="4. 合并分支: git merge {name}"/>
          <p:cNvSpPr txBox="1"/>
          <p:nvPr/>
        </p:nvSpPr>
        <p:spPr>
          <a:xfrm>
            <a:off x="515201" y="8574820"/>
            <a:ext cx="909574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5000"/>
            </a:pPr>
            <a:r>
              <a:t>4. 合并分支: </a:t>
            </a:r>
            <a:r>
              <a:rPr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merge {name}</a:t>
            </a:r>
          </a:p>
        </p:txBody>
      </p:sp>
      <p:sp>
        <p:nvSpPr>
          <p:cNvPr id="205" name="5. 删除分支: git branch -d {name}"/>
          <p:cNvSpPr txBox="1"/>
          <p:nvPr/>
        </p:nvSpPr>
        <p:spPr>
          <a:xfrm>
            <a:off x="557563" y="10398674"/>
            <a:ext cx="1011428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5000"/>
            </a:pPr>
            <a:r>
              <a:t>5. 删除分支: </a:t>
            </a:r>
            <a:r>
              <a:rPr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branch -d {name}</a:t>
            </a:r>
          </a:p>
        </p:txBody>
      </p:sp>
      <p:sp>
        <p:nvSpPr>
          <p:cNvPr id="206" name="2. 查看分支: git branch -l"/>
          <p:cNvSpPr txBox="1"/>
          <p:nvPr/>
        </p:nvSpPr>
        <p:spPr>
          <a:xfrm>
            <a:off x="730600" y="4927111"/>
            <a:ext cx="738124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2. 查看分支: </a:t>
            </a:r>
            <a:r>
              <a:rPr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branch -l</a:t>
            </a:r>
          </a:p>
        </p:txBody>
      </p:sp>
      <p:pic>
        <p:nvPicPr>
          <p:cNvPr id="207" name="carbon (38).png" descr="carbon (38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4881" y="2402169"/>
            <a:ext cx="11630053" cy="9688193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线条"/>
          <p:cNvSpPr/>
          <p:nvPr/>
        </p:nvSpPr>
        <p:spPr>
          <a:xfrm>
            <a:off x="18035551" y="4079747"/>
            <a:ext cx="5197372" cy="1"/>
          </a:xfrm>
          <a:prstGeom prst="line">
            <a:avLst/>
          </a:prstGeom>
          <a:ln w="25400">
            <a:solidFill>
              <a:schemeClr val="accent6">
                <a:satOff val="15424"/>
                <a:lumOff val="176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9" name="1"/>
          <p:cNvSpPr/>
          <p:nvPr/>
        </p:nvSpPr>
        <p:spPr>
          <a:xfrm>
            <a:off x="22476249" y="2909382"/>
            <a:ext cx="594229" cy="594228"/>
          </a:xfrm>
          <a:prstGeom prst="ellipse">
            <a:avLst/>
          </a:prstGeom>
          <a:solidFill>
            <a:srgbClr val="F54291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1</a:t>
            </a:r>
          </a:p>
        </p:txBody>
      </p:sp>
      <p:sp>
        <p:nvSpPr>
          <p:cNvPr id="210" name="线条"/>
          <p:cNvSpPr/>
          <p:nvPr/>
        </p:nvSpPr>
        <p:spPr>
          <a:xfrm>
            <a:off x="18311674" y="5101483"/>
            <a:ext cx="2898885" cy="1"/>
          </a:xfrm>
          <a:prstGeom prst="line">
            <a:avLst/>
          </a:prstGeom>
          <a:ln w="25400">
            <a:solidFill>
              <a:schemeClr val="accent6">
                <a:satOff val="15424"/>
                <a:lumOff val="176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1" name="2"/>
          <p:cNvSpPr/>
          <p:nvPr/>
        </p:nvSpPr>
        <p:spPr>
          <a:xfrm>
            <a:off x="21708513" y="4511040"/>
            <a:ext cx="594229" cy="594228"/>
          </a:xfrm>
          <a:prstGeom prst="ellipse">
            <a:avLst/>
          </a:prstGeom>
          <a:solidFill>
            <a:srgbClr val="F54291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2</a:t>
            </a:r>
          </a:p>
        </p:txBody>
      </p:sp>
      <p:sp>
        <p:nvSpPr>
          <p:cNvPr id="212" name="线条"/>
          <p:cNvSpPr/>
          <p:nvPr/>
        </p:nvSpPr>
        <p:spPr>
          <a:xfrm>
            <a:off x="18311674" y="6703141"/>
            <a:ext cx="4222335" cy="1"/>
          </a:xfrm>
          <a:prstGeom prst="line">
            <a:avLst/>
          </a:prstGeom>
          <a:ln w="25400">
            <a:solidFill>
              <a:schemeClr val="accent6">
                <a:satOff val="15424"/>
                <a:lumOff val="176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3" name="3"/>
          <p:cNvSpPr/>
          <p:nvPr/>
        </p:nvSpPr>
        <p:spPr>
          <a:xfrm>
            <a:off x="22824332" y="6079559"/>
            <a:ext cx="594228" cy="594228"/>
          </a:xfrm>
          <a:prstGeom prst="ellipse">
            <a:avLst/>
          </a:prstGeom>
          <a:solidFill>
            <a:srgbClr val="F54291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3</a:t>
            </a:r>
          </a:p>
        </p:txBody>
      </p:sp>
      <p:sp>
        <p:nvSpPr>
          <p:cNvPr id="214" name="线条"/>
          <p:cNvSpPr/>
          <p:nvPr/>
        </p:nvSpPr>
        <p:spPr>
          <a:xfrm>
            <a:off x="18107290" y="7691739"/>
            <a:ext cx="3866168" cy="1"/>
          </a:xfrm>
          <a:prstGeom prst="line">
            <a:avLst/>
          </a:prstGeom>
          <a:ln w="25400">
            <a:solidFill>
              <a:schemeClr val="accent6">
                <a:satOff val="15424"/>
                <a:lumOff val="176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5" name="4"/>
          <p:cNvSpPr/>
          <p:nvPr/>
        </p:nvSpPr>
        <p:spPr>
          <a:xfrm>
            <a:off x="22321702" y="7116155"/>
            <a:ext cx="594229" cy="594228"/>
          </a:xfrm>
          <a:prstGeom prst="ellipse">
            <a:avLst/>
          </a:prstGeom>
          <a:solidFill>
            <a:srgbClr val="F54291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4</a:t>
            </a:r>
          </a:p>
        </p:txBody>
      </p:sp>
      <p:sp>
        <p:nvSpPr>
          <p:cNvPr id="216" name="线条"/>
          <p:cNvSpPr/>
          <p:nvPr/>
        </p:nvSpPr>
        <p:spPr>
          <a:xfrm>
            <a:off x="18107290" y="10138425"/>
            <a:ext cx="4631102" cy="1"/>
          </a:xfrm>
          <a:prstGeom prst="line">
            <a:avLst/>
          </a:prstGeom>
          <a:ln w="25400">
            <a:solidFill>
              <a:schemeClr val="accent6">
                <a:satOff val="15424"/>
                <a:lumOff val="176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7" name="5"/>
          <p:cNvSpPr/>
          <p:nvPr/>
        </p:nvSpPr>
        <p:spPr>
          <a:xfrm>
            <a:off x="23006594" y="9612548"/>
            <a:ext cx="594228" cy="594229"/>
          </a:xfrm>
          <a:prstGeom prst="ellipse">
            <a:avLst/>
          </a:prstGeom>
          <a:solidFill>
            <a:srgbClr val="F54291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opic"/>
          <p:cNvSpPr txBox="1"/>
          <p:nvPr/>
        </p:nvSpPr>
        <p:spPr>
          <a:xfrm>
            <a:off x="761999" y="304799"/>
            <a:ext cx="2968652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Topic</a:t>
            </a:r>
          </a:p>
        </p:txBody>
      </p:sp>
      <p:sp>
        <p:nvSpPr>
          <p:cNvPr id="31" name="What Git"/>
          <p:cNvSpPr txBox="1"/>
          <p:nvPr/>
        </p:nvSpPr>
        <p:spPr>
          <a:xfrm>
            <a:off x="8501285" y="3360927"/>
            <a:ext cx="4126688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What Git </a:t>
            </a:r>
          </a:p>
        </p:txBody>
      </p:sp>
      <p:pic>
        <p:nvPicPr>
          <p:cNvPr id="32" name="Group 2.png" descr="Group 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78958" y="3423865"/>
            <a:ext cx="1066801" cy="1066801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GitFlow"/>
          <p:cNvSpPr txBox="1"/>
          <p:nvPr/>
        </p:nvSpPr>
        <p:spPr>
          <a:xfrm>
            <a:off x="8501285" y="7309119"/>
            <a:ext cx="3447289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GitFlow</a:t>
            </a:r>
          </a:p>
        </p:txBody>
      </p:sp>
      <p:pic>
        <p:nvPicPr>
          <p:cNvPr id="34" name="git_branch.png" descr="git_branch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78958" y="7494045"/>
            <a:ext cx="812801" cy="930157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Markdown"/>
          <p:cNvSpPr txBox="1"/>
          <p:nvPr/>
        </p:nvSpPr>
        <p:spPr>
          <a:xfrm>
            <a:off x="8501284" y="11194396"/>
            <a:ext cx="4753053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Markdown</a:t>
            </a:r>
          </a:p>
        </p:txBody>
      </p:sp>
      <p:pic>
        <p:nvPicPr>
          <p:cNvPr id="36" name="markdown.png" descr="markdow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78958" y="11462360"/>
            <a:ext cx="1066801" cy="656749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gitlab.png" descr="gitlab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78958" y="9419218"/>
            <a:ext cx="1066801" cy="9855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使用技巧.png" descr="使用技巧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278958" y="5434421"/>
            <a:ext cx="812801" cy="845842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Basic Git"/>
          <p:cNvSpPr txBox="1"/>
          <p:nvPr/>
        </p:nvSpPr>
        <p:spPr>
          <a:xfrm>
            <a:off x="8501284" y="5261003"/>
            <a:ext cx="4040735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Basic Git</a:t>
            </a:r>
          </a:p>
        </p:txBody>
      </p:sp>
      <p:sp>
        <p:nvSpPr>
          <p:cNvPr id="40" name="Gitlab"/>
          <p:cNvSpPr txBox="1"/>
          <p:nvPr/>
        </p:nvSpPr>
        <p:spPr>
          <a:xfrm>
            <a:off x="8501284" y="9357235"/>
            <a:ext cx="2685594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Gitlab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it tag"/>
          <p:cNvSpPr txBox="1"/>
          <p:nvPr/>
        </p:nvSpPr>
        <p:spPr>
          <a:xfrm>
            <a:off x="762000" y="304799"/>
            <a:ext cx="3983432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 tag </a:t>
            </a:r>
          </a:p>
        </p:txBody>
      </p:sp>
      <p:pic>
        <p:nvPicPr>
          <p:cNvPr id="220" name="carbon (39).png" descr="carbon (39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52286" y="2649675"/>
            <a:ext cx="14442772" cy="8416650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1. 新建tag："/>
          <p:cNvSpPr txBox="1"/>
          <p:nvPr/>
        </p:nvSpPr>
        <p:spPr>
          <a:xfrm>
            <a:off x="418640" y="3546903"/>
            <a:ext cx="370141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1. 新建tag：</a:t>
            </a:r>
          </a:p>
        </p:txBody>
      </p:sp>
      <p:sp>
        <p:nvSpPr>
          <p:cNvPr id="222" name="git tag -a  {version} -m {msg}"/>
          <p:cNvSpPr txBox="1"/>
          <p:nvPr/>
        </p:nvSpPr>
        <p:spPr>
          <a:xfrm>
            <a:off x="418640" y="4470174"/>
            <a:ext cx="8742681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tag -a  {version} -m {msg}</a:t>
            </a:r>
          </a:p>
        </p:txBody>
      </p:sp>
      <p:sp>
        <p:nvSpPr>
          <p:cNvPr id="223" name="2. 获取tag列表:"/>
          <p:cNvSpPr txBox="1"/>
          <p:nvPr/>
        </p:nvSpPr>
        <p:spPr>
          <a:xfrm>
            <a:off x="418640" y="5769988"/>
            <a:ext cx="451294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2. 获取tag列表:</a:t>
            </a:r>
          </a:p>
        </p:txBody>
      </p:sp>
      <p:sp>
        <p:nvSpPr>
          <p:cNvPr id="224" name="git tag -l"/>
          <p:cNvSpPr txBox="1"/>
          <p:nvPr/>
        </p:nvSpPr>
        <p:spPr>
          <a:xfrm>
            <a:off x="418640" y="6643552"/>
            <a:ext cx="2640966" cy="85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tag -l</a:t>
            </a:r>
          </a:p>
        </p:txBody>
      </p:sp>
      <p:sp>
        <p:nvSpPr>
          <p:cNvPr id="225" name="3. 查看具体tag:"/>
          <p:cNvSpPr txBox="1"/>
          <p:nvPr/>
        </p:nvSpPr>
        <p:spPr>
          <a:xfrm>
            <a:off x="418640" y="7993073"/>
            <a:ext cx="451294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3. 查看具体tag:</a:t>
            </a:r>
          </a:p>
        </p:txBody>
      </p:sp>
      <p:sp>
        <p:nvSpPr>
          <p:cNvPr id="226" name="git show {tag}"/>
          <p:cNvSpPr txBox="1"/>
          <p:nvPr/>
        </p:nvSpPr>
        <p:spPr>
          <a:xfrm>
            <a:off x="418640" y="8816929"/>
            <a:ext cx="4264026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show {tag}</a:t>
            </a:r>
          </a:p>
        </p:txBody>
      </p:sp>
      <p:sp>
        <p:nvSpPr>
          <p:cNvPr id="227" name="4. 删除tag:"/>
          <p:cNvSpPr txBox="1"/>
          <p:nvPr/>
        </p:nvSpPr>
        <p:spPr>
          <a:xfrm>
            <a:off x="418640" y="10216158"/>
            <a:ext cx="324294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4. 删除tag:</a:t>
            </a:r>
          </a:p>
        </p:txBody>
      </p:sp>
      <p:sp>
        <p:nvSpPr>
          <p:cNvPr id="228" name="git tag -d {tag}"/>
          <p:cNvSpPr txBox="1"/>
          <p:nvPr/>
        </p:nvSpPr>
        <p:spPr>
          <a:xfrm>
            <a:off x="418640" y="11107387"/>
            <a:ext cx="4440556" cy="85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tag -d {tag}</a:t>
            </a:r>
          </a:p>
        </p:txBody>
      </p:sp>
      <p:sp>
        <p:nvSpPr>
          <p:cNvPr id="229" name="线条"/>
          <p:cNvSpPr/>
          <p:nvPr/>
        </p:nvSpPr>
        <p:spPr>
          <a:xfrm>
            <a:off x="14427207" y="3965777"/>
            <a:ext cx="5917680" cy="1"/>
          </a:xfrm>
          <a:prstGeom prst="line">
            <a:avLst/>
          </a:prstGeom>
          <a:ln w="25400">
            <a:solidFill>
              <a:schemeClr val="accent6">
                <a:satOff val="15424"/>
                <a:lumOff val="176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0" name="线条"/>
          <p:cNvSpPr/>
          <p:nvPr/>
        </p:nvSpPr>
        <p:spPr>
          <a:xfrm>
            <a:off x="14427207" y="4377992"/>
            <a:ext cx="1811588" cy="1"/>
          </a:xfrm>
          <a:prstGeom prst="line">
            <a:avLst/>
          </a:prstGeom>
          <a:ln w="25400">
            <a:solidFill>
              <a:schemeClr val="accent6">
                <a:satOff val="15424"/>
                <a:lumOff val="176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1" name="线条"/>
          <p:cNvSpPr/>
          <p:nvPr/>
        </p:nvSpPr>
        <p:spPr>
          <a:xfrm>
            <a:off x="14427207" y="6015075"/>
            <a:ext cx="2640966" cy="1"/>
          </a:xfrm>
          <a:prstGeom prst="line">
            <a:avLst/>
          </a:prstGeom>
          <a:ln w="25400">
            <a:solidFill>
              <a:schemeClr val="accent6">
                <a:satOff val="15424"/>
                <a:lumOff val="176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2" name="线条"/>
          <p:cNvSpPr/>
          <p:nvPr/>
        </p:nvSpPr>
        <p:spPr>
          <a:xfrm>
            <a:off x="14427207" y="10269634"/>
            <a:ext cx="3111689" cy="1"/>
          </a:xfrm>
          <a:prstGeom prst="line">
            <a:avLst/>
          </a:prstGeom>
          <a:ln w="25400">
            <a:solidFill>
              <a:schemeClr val="accent6">
                <a:satOff val="15424"/>
                <a:lumOff val="176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3" name="1"/>
          <p:cNvSpPr/>
          <p:nvPr/>
        </p:nvSpPr>
        <p:spPr>
          <a:xfrm>
            <a:off x="21009312" y="3527797"/>
            <a:ext cx="594229" cy="594228"/>
          </a:xfrm>
          <a:prstGeom prst="ellipse">
            <a:avLst/>
          </a:prstGeom>
          <a:solidFill>
            <a:srgbClr val="F54291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1</a:t>
            </a:r>
          </a:p>
        </p:txBody>
      </p:sp>
      <p:sp>
        <p:nvSpPr>
          <p:cNvPr id="234" name="2"/>
          <p:cNvSpPr/>
          <p:nvPr/>
        </p:nvSpPr>
        <p:spPr>
          <a:xfrm>
            <a:off x="16676557" y="4080879"/>
            <a:ext cx="594228" cy="594228"/>
          </a:xfrm>
          <a:prstGeom prst="ellipse">
            <a:avLst/>
          </a:prstGeom>
          <a:solidFill>
            <a:srgbClr val="F54291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2</a:t>
            </a:r>
          </a:p>
        </p:txBody>
      </p:sp>
      <p:sp>
        <p:nvSpPr>
          <p:cNvPr id="235" name="3"/>
          <p:cNvSpPr/>
          <p:nvPr/>
        </p:nvSpPr>
        <p:spPr>
          <a:xfrm>
            <a:off x="17407590" y="5473472"/>
            <a:ext cx="594228" cy="594228"/>
          </a:xfrm>
          <a:prstGeom prst="ellipse">
            <a:avLst/>
          </a:prstGeom>
          <a:solidFill>
            <a:srgbClr val="F54291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3</a:t>
            </a:r>
          </a:p>
        </p:txBody>
      </p:sp>
      <p:sp>
        <p:nvSpPr>
          <p:cNvPr id="236" name="4"/>
          <p:cNvSpPr/>
          <p:nvPr/>
        </p:nvSpPr>
        <p:spPr>
          <a:xfrm>
            <a:off x="17807843" y="9728031"/>
            <a:ext cx="594228" cy="594228"/>
          </a:xfrm>
          <a:prstGeom prst="ellipse">
            <a:avLst/>
          </a:prstGeom>
          <a:solidFill>
            <a:srgbClr val="F54291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it Tag"/>
          <p:cNvSpPr txBox="1"/>
          <p:nvPr/>
        </p:nvSpPr>
        <p:spPr>
          <a:xfrm>
            <a:off x="762000" y="304799"/>
            <a:ext cx="4148836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 Tag </a:t>
            </a:r>
          </a:p>
        </p:txBody>
      </p:sp>
      <p:pic>
        <p:nvPicPr>
          <p:cNvPr id="239" name="Bitmap@3x.png" descr="Bitmap@3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40960" y="2811401"/>
            <a:ext cx="8282719" cy="9254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08956" y="2891987"/>
            <a:ext cx="944444" cy="9254772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tag: v1.0.0  毕业设计.docx"/>
          <p:cNvSpPr txBox="1"/>
          <p:nvPr/>
        </p:nvSpPr>
        <p:spPr>
          <a:xfrm>
            <a:off x="5991014" y="2941770"/>
            <a:ext cx="6212333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tag: v1.0.0  毕业设计.docx</a:t>
            </a:r>
          </a:p>
        </p:txBody>
      </p:sp>
      <p:sp>
        <p:nvSpPr>
          <p:cNvPr id="242" name="线条"/>
          <p:cNvSpPr/>
          <p:nvPr/>
        </p:nvSpPr>
        <p:spPr>
          <a:xfrm flipH="1">
            <a:off x="3988850" y="3348170"/>
            <a:ext cx="1811588" cy="1"/>
          </a:xfrm>
          <a:prstGeom prst="line">
            <a:avLst/>
          </a:prstGeom>
          <a:ln w="38100">
            <a:solidFill>
              <a:srgbClr val="FF36B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3" name="tag: v1.0.1  毕业设计1.docx"/>
          <p:cNvSpPr txBox="1"/>
          <p:nvPr/>
        </p:nvSpPr>
        <p:spPr>
          <a:xfrm>
            <a:off x="5991014" y="5110977"/>
            <a:ext cx="649478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tag: v1.0.1  毕业设计1.docx</a:t>
            </a:r>
          </a:p>
        </p:txBody>
      </p:sp>
      <p:sp>
        <p:nvSpPr>
          <p:cNvPr id="244" name="线条"/>
          <p:cNvSpPr/>
          <p:nvPr/>
        </p:nvSpPr>
        <p:spPr>
          <a:xfrm flipH="1">
            <a:off x="3988850" y="5517377"/>
            <a:ext cx="1811588" cy="1"/>
          </a:xfrm>
          <a:prstGeom prst="line">
            <a:avLst/>
          </a:prstGeom>
          <a:ln w="38100">
            <a:solidFill>
              <a:srgbClr val="FF36B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5" name="tag: v1.0.2  毕业设计2.docx"/>
          <p:cNvSpPr txBox="1"/>
          <p:nvPr/>
        </p:nvSpPr>
        <p:spPr>
          <a:xfrm>
            <a:off x="5991014" y="7112973"/>
            <a:ext cx="649478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tag: v1.0.2  毕业设计2.docx</a:t>
            </a:r>
          </a:p>
        </p:txBody>
      </p:sp>
      <p:sp>
        <p:nvSpPr>
          <p:cNvPr id="246" name="线条"/>
          <p:cNvSpPr/>
          <p:nvPr/>
        </p:nvSpPr>
        <p:spPr>
          <a:xfrm flipH="1">
            <a:off x="3988850" y="7519373"/>
            <a:ext cx="1811588" cy="1"/>
          </a:xfrm>
          <a:prstGeom prst="line">
            <a:avLst/>
          </a:prstGeom>
          <a:ln w="38100">
            <a:solidFill>
              <a:srgbClr val="FF36B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7" name="tag: v1.0.3  毕业设计final 1.docx"/>
          <p:cNvSpPr txBox="1"/>
          <p:nvPr/>
        </p:nvSpPr>
        <p:spPr>
          <a:xfrm>
            <a:off x="5991013" y="9114969"/>
            <a:ext cx="7670293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tag: v1.0.3  毕业设计final 1.docx</a:t>
            </a:r>
          </a:p>
        </p:txBody>
      </p:sp>
      <p:sp>
        <p:nvSpPr>
          <p:cNvPr id="248" name="线条"/>
          <p:cNvSpPr/>
          <p:nvPr/>
        </p:nvSpPr>
        <p:spPr>
          <a:xfrm flipH="1">
            <a:off x="3988850" y="9521369"/>
            <a:ext cx="1811588" cy="1"/>
          </a:xfrm>
          <a:prstGeom prst="line">
            <a:avLst/>
          </a:prstGeom>
          <a:ln w="38100">
            <a:solidFill>
              <a:srgbClr val="FF36B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9" name="tag: v1.0.4  毕业设计release.docx"/>
          <p:cNvSpPr txBox="1"/>
          <p:nvPr/>
        </p:nvSpPr>
        <p:spPr>
          <a:xfrm>
            <a:off x="5991014" y="11284176"/>
            <a:ext cx="797102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tag: v1.0.4  毕业设计release.docx</a:t>
            </a:r>
          </a:p>
        </p:txBody>
      </p:sp>
      <p:sp>
        <p:nvSpPr>
          <p:cNvPr id="250" name="线条"/>
          <p:cNvSpPr/>
          <p:nvPr/>
        </p:nvSpPr>
        <p:spPr>
          <a:xfrm flipH="1">
            <a:off x="3988850" y="11690576"/>
            <a:ext cx="1811588" cy="1"/>
          </a:xfrm>
          <a:prstGeom prst="line">
            <a:avLst/>
          </a:prstGeom>
          <a:ln w="38100">
            <a:solidFill>
              <a:srgbClr val="FF36B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itFlow"/>
          <p:cNvSpPr txBox="1"/>
          <p:nvPr/>
        </p:nvSpPr>
        <p:spPr>
          <a:xfrm>
            <a:off x="762000" y="304799"/>
            <a:ext cx="4498645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GitFlow </a:t>
            </a:r>
          </a:p>
        </p:txBody>
      </p:sp>
      <p:pic>
        <p:nvPicPr>
          <p:cNvPr id="25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1066" y="3528257"/>
            <a:ext cx="5080001" cy="75200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76889" y="3432625"/>
            <a:ext cx="5080001" cy="75200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366316" y="3367961"/>
            <a:ext cx="5080001" cy="73526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itFlow"/>
          <p:cNvSpPr txBox="1"/>
          <p:nvPr/>
        </p:nvSpPr>
        <p:spPr>
          <a:xfrm>
            <a:off x="762000" y="304799"/>
            <a:ext cx="4498645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GitFlow </a:t>
            </a:r>
          </a:p>
        </p:txBody>
      </p:sp>
      <p:pic>
        <p:nvPicPr>
          <p:cNvPr id="25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17433" y="3321050"/>
            <a:ext cx="6273801" cy="9105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92766" y="3321050"/>
            <a:ext cx="6273801" cy="9105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.gitignore"/>
          <p:cNvSpPr txBox="1"/>
          <p:nvPr/>
        </p:nvSpPr>
        <p:spPr>
          <a:xfrm>
            <a:off x="761999" y="304799"/>
            <a:ext cx="5162501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.gitignore</a:t>
            </a:r>
          </a:p>
        </p:txBody>
      </p:sp>
      <p:sp>
        <p:nvSpPr>
          <p:cNvPr id="262" name="有些文件必须出现在git工作目录中，…"/>
          <p:cNvSpPr txBox="1"/>
          <p:nvPr/>
        </p:nvSpPr>
        <p:spPr>
          <a:xfrm>
            <a:off x="1837849" y="5639527"/>
            <a:ext cx="13504736" cy="2436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500"/>
            </a:pPr>
            <a:r>
              <a:t>有些文件必须出现在git工作目录中，</a:t>
            </a:r>
          </a:p>
          <a:p>
            <a:pPr>
              <a:defRPr sz="6500"/>
            </a:pPr>
            <a:r>
              <a:t>但是又不能提交它们？</a:t>
            </a:r>
          </a:p>
        </p:txBody>
      </p:sp>
      <p:sp>
        <p:nvSpPr>
          <p:cNvPr id="263" name="https://github.com/github/gitignore"/>
          <p:cNvSpPr txBox="1"/>
          <p:nvPr/>
        </p:nvSpPr>
        <p:spPr>
          <a:xfrm>
            <a:off x="4215557" y="9594568"/>
            <a:ext cx="653453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https://github.com/github/gitignore</a:t>
            </a:r>
          </a:p>
        </p:txBody>
      </p:sp>
      <p:grpSp>
        <p:nvGrpSpPr>
          <p:cNvPr id="274" name="成组"/>
          <p:cNvGrpSpPr/>
          <p:nvPr/>
        </p:nvGrpSpPr>
        <p:grpSpPr>
          <a:xfrm>
            <a:off x="16098868" y="3136002"/>
            <a:ext cx="6348548" cy="7084051"/>
            <a:chOff x="0" y="0"/>
            <a:chExt cx="6348546" cy="7084049"/>
          </a:xfrm>
        </p:grpSpPr>
        <p:pic>
          <p:nvPicPr>
            <p:cNvPr id="264" name="文件夹@3x.png" descr="文件夹@3x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348547" cy="7084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5" name="*.log"/>
            <p:cNvSpPr txBox="1"/>
            <p:nvPr/>
          </p:nvSpPr>
          <p:spPr>
            <a:xfrm>
              <a:off x="916029" y="654150"/>
              <a:ext cx="939166" cy="560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7406C"/>
                  </a:solidFill>
                </a:defRPr>
              </a:lvl1pPr>
            </a:lstStyle>
            <a:p>
              <a:pPr/>
              <a:r>
                <a:t>*.log</a:t>
              </a:r>
            </a:p>
          </p:txBody>
        </p:sp>
        <p:sp>
          <p:nvSpPr>
            <p:cNvPr id="266" name="dest/"/>
            <p:cNvSpPr txBox="1"/>
            <p:nvPr/>
          </p:nvSpPr>
          <p:spPr>
            <a:xfrm>
              <a:off x="916029" y="1306084"/>
              <a:ext cx="1045846" cy="560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7406C"/>
                  </a:solidFill>
                </a:defRPr>
              </a:lvl1pPr>
            </a:lstStyle>
            <a:p>
              <a:pPr/>
              <a:r>
                <a:t>dest/</a:t>
              </a:r>
            </a:p>
          </p:txBody>
        </p:sp>
        <p:sp>
          <p:nvSpPr>
            <p:cNvPr id="267" name="build/"/>
            <p:cNvSpPr txBox="1"/>
            <p:nvPr/>
          </p:nvSpPr>
          <p:spPr>
            <a:xfrm>
              <a:off x="916029" y="1958018"/>
              <a:ext cx="1143763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7406C"/>
                  </a:solidFill>
                </a:defRPr>
              </a:lvl1pPr>
            </a:lstStyle>
            <a:p>
              <a:pPr/>
              <a:r>
                <a:t>build/</a:t>
              </a:r>
            </a:p>
          </p:txBody>
        </p:sp>
        <p:sp>
          <p:nvSpPr>
            <p:cNvPr id="268" name="*.exe"/>
            <p:cNvSpPr txBox="1"/>
            <p:nvPr/>
          </p:nvSpPr>
          <p:spPr>
            <a:xfrm>
              <a:off x="916029" y="2609951"/>
              <a:ext cx="1017271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7406C"/>
                  </a:solidFill>
                </a:defRPr>
              </a:lvl1pPr>
            </a:lstStyle>
            <a:p>
              <a:pPr/>
              <a:r>
                <a:t>*.exe</a:t>
              </a:r>
            </a:p>
          </p:txBody>
        </p:sp>
        <p:sp>
          <p:nvSpPr>
            <p:cNvPr id="269" name="*.dll"/>
            <p:cNvSpPr txBox="1"/>
            <p:nvPr/>
          </p:nvSpPr>
          <p:spPr>
            <a:xfrm>
              <a:off x="916030" y="3261885"/>
              <a:ext cx="804673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7406C"/>
                  </a:solidFill>
                </a:defRPr>
              </a:lvl1pPr>
            </a:lstStyle>
            <a:p>
              <a:pPr/>
              <a:r>
                <a:t>*.dll</a:t>
              </a:r>
            </a:p>
          </p:txBody>
        </p:sp>
        <p:sp>
          <p:nvSpPr>
            <p:cNvPr id="270" name="*.cache"/>
            <p:cNvSpPr txBox="1"/>
            <p:nvPr/>
          </p:nvSpPr>
          <p:spPr>
            <a:xfrm>
              <a:off x="916029" y="3982131"/>
              <a:ext cx="1475995" cy="560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7406C"/>
                  </a:solidFill>
                </a:defRPr>
              </a:lvl1pPr>
            </a:lstStyle>
            <a:p>
              <a:pPr/>
              <a:r>
                <a:t>*.cache</a:t>
              </a:r>
            </a:p>
          </p:txBody>
        </p:sp>
        <p:sp>
          <p:nvSpPr>
            <p:cNvPr id="271" name="*.so"/>
            <p:cNvSpPr txBox="1"/>
            <p:nvPr/>
          </p:nvSpPr>
          <p:spPr>
            <a:xfrm>
              <a:off x="916029" y="5422625"/>
              <a:ext cx="812674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7406C"/>
                  </a:solidFill>
                </a:defRPr>
              </a:lvl1pPr>
            </a:lstStyle>
            <a:p>
              <a:pPr/>
              <a:r>
                <a:t>*.so</a:t>
              </a:r>
            </a:p>
          </p:txBody>
        </p:sp>
        <p:sp>
          <p:nvSpPr>
            <p:cNvPr id="272" name="*.dylib"/>
            <p:cNvSpPr txBox="1"/>
            <p:nvPr/>
          </p:nvSpPr>
          <p:spPr>
            <a:xfrm>
              <a:off x="916029" y="4702378"/>
              <a:ext cx="1235203" cy="560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7406C"/>
                  </a:solidFill>
                </a:defRPr>
              </a:lvl1pPr>
            </a:lstStyle>
            <a:p>
              <a:pPr/>
              <a:r>
                <a:t>*.dylib</a:t>
              </a:r>
            </a:p>
          </p:txBody>
        </p:sp>
        <p:sp>
          <p:nvSpPr>
            <p:cNvPr id="273" name="out"/>
            <p:cNvSpPr txBox="1"/>
            <p:nvPr/>
          </p:nvSpPr>
          <p:spPr>
            <a:xfrm>
              <a:off x="916028" y="6142872"/>
              <a:ext cx="707137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7406C"/>
                  </a:solidFill>
                </a:defRPr>
              </a:lvl1pPr>
            </a:lstStyle>
            <a:p>
              <a:pPr/>
              <a:r>
                <a:t>out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it learn deep"/>
          <p:cNvSpPr txBox="1"/>
          <p:nvPr/>
        </p:nvSpPr>
        <p:spPr>
          <a:xfrm>
            <a:off x="762000" y="304799"/>
            <a:ext cx="7603338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 learn deep</a:t>
            </a:r>
          </a:p>
        </p:txBody>
      </p:sp>
      <p:pic>
        <p:nvPicPr>
          <p:cNvPr id="27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8427" y="4380508"/>
            <a:ext cx="4530095" cy="597972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2" name="成组"/>
          <p:cNvGrpSpPr/>
          <p:nvPr/>
        </p:nvGrpSpPr>
        <p:grpSpPr>
          <a:xfrm>
            <a:off x="6227708" y="6193882"/>
            <a:ext cx="17503706" cy="2352978"/>
            <a:chOff x="0" y="0"/>
            <a:chExt cx="17503704" cy="2352976"/>
          </a:xfrm>
        </p:grpSpPr>
        <p:sp>
          <p:nvSpPr>
            <p:cNvPr id="278" name="友好的Git也提供了中文文档，https://git-scm.com/book/zh"/>
            <p:cNvSpPr txBox="1"/>
            <p:nvPr/>
          </p:nvSpPr>
          <p:spPr>
            <a:xfrm>
              <a:off x="540894" y="752776"/>
              <a:ext cx="15607094" cy="160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4500"/>
              </a:pPr>
            </a:p>
            <a:p>
              <a:pPr>
                <a:defRPr sz="4500"/>
              </a:pPr>
              <a:r>
                <a:t>友好的Git也提供了中文文档，https://git-scm.com/book/zh</a:t>
              </a:r>
            </a:p>
          </p:txBody>
        </p:sp>
        <p:sp>
          <p:nvSpPr>
            <p:cNvPr id="279" name="对于Git的学习，还是推荐大家去看官方文档:https://git-scm.com/"/>
            <p:cNvSpPr txBox="1"/>
            <p:nvPr/>
          </p:nvSpPr>
          <p:spPr>
            <a:xfrm>
              <a:off x="372992" y="0"/>
              <a:ext cx="17130713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500"/>
              </a:lvl1pPr>
            </a:lstStyle>
            <a:p>
              <a:pPr/>
              <a:r>
                <a:t>对于Git的学习，还是推荐大家去看官方文档:https://git-scm.com/ </a:t>
              </a:r>
            </a:p>
          </p:txBody>
        </p:sp>
        <p:sp>
          <p:nvSpPr>
            <p:cNvPr id="280" name="圆形"/>
            <p:cNvSpPr/>
            <p:nvPr/>
          </p:nvSpPr>
          <p:spPr>
            <a:xfrm>
              <a:off x="0" y="326451"/>
              <a:ext cx="248798" cy="248799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81" name="圆形"/>
            <p:cNvSpPr/>
            <p:nvPr/>
          </p:nvSpPr>
          <p:spPr>
            <a:xfrm>
              <a:off x="0" y="1772113"/>
              <a:ext cx="248798" cy="248798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Advice"/>
          <p:cNvSpPr txBox="1"/>
          <p:nvPr/>
        </p:nvSpPr>
        <p:spPr>
          <a:xfrm>
            <a:off x="762000" y="304799"/>
            <a:ext cx="3715208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Advice</a:t>
            </a:r>
          </a:p>
        </p:txBody>
      </p:sp>
      <p:sp>
        <p:nvSpPr>
          <p:cNvPr id="285" name="强迫自己使用终端"/>
          <p:cNvSpPr txBox="1"/>
          <p:nvPr/>
        </p:nvSpPr>
        <p:spPr>
          <a:xfrm>
            <a:off x="3995136" y="7124700"/>
            <a:ext cx="519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强迫自己使用终端</a:t>
            </a:r>
          </a:p>
        </p:txBody>
      </p:sp>
      <p:sp>
        <p:nvSpPr>
          <p:cNvPr id="286" name="简化敲命令操作alias：alias gst='git status'"/>
          <p:cNvSpPr txBox="1"/>
          <p:nvPr/>
        </p:nvSpPr>
        <p:spPr>
          <a:xfrm>
            <a:off x="3998730" y="4524714"/>
            <a:ext cx="15107667" cy="117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rPr sz="5000"/>
              <a:t>简化敲命令操作alias：</a:t>
            </a: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alias gst='git status'</a:t>
            </a:r>
          </a:p>
        </p:txBody>
      </p:sp>
      <p:sp>
        <p:nvSpPr>
          <p:cNvPr id="287" name="圆形"/>
          <p:cNvSpPr/>
          <p:nvPr/>
        </p:nvSpPr>
        <p:spPr>
          <a:xfrm>
            <a:off x="3291565" y="5135851"/>
            <a:ext cx="248799" cy="248799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8" name="圆形"/>
          <p:cNvSpPr/>
          <p:nvPr/>
        </p:nvSpPr>
        <p:spPr>
          <a:xfrm>
            <a:off x="3291565" y="7495601"/>
            <a:ext cx="248799" cy="248799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9" name="圆形"/>
          <p:cNvSpPr/>
          <p:nvPr/>
        </p:nvSpPr>
        <p:spPr>
          <a:xfrm>
            <a:off x="5100243" y="8678004"/>
            <a:ext cx="148208" cy="14820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0" name="不依赖GUI图形化工具"/>
          <p:cNvSpPr txBox="1"/>
          <p:nvPr/>
        </p:nvSpPr>
        <p:spPr>
          <a:xfrm>
            <a:off x="5343410" y="8256807"/>
            <a:ext cx="633412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不依赖GUI图形化工具</a:t>
            </a:r>
          </a:p>
        </p:txBody>
      </p:sp>
      <p:sp>
        <p:nvSpPr>
          <p:cNvPr id="291" name="linux环境，没有图形化工具。切换环境，操作自如"/>
          <p:cNvSpPr txBox="1"/>
          <p:nvPr/>
        </p:nvSpPr>
        <p:spPr>
          <a:xfrm>
            <a:off x="5343410" y="9388916"/>
            <a:ext cx="1423606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linux环境，没有图形化工具。切换环境，操作自如</a:t>
            </a:r>
          </a:p>
        </p:txBody>
      </p:sp>
      <p:sp>
        <p:nvSpPr>
          <p:cNvPr id="292" name="圆形"/>
          <p:cNvSpPr/>
          <p:nvPr/>
        </p:nvSpPr>
        <p:spPr>
          <a:xfrm>
            <a:off x="5100243" y="9810112"/>
            <a:ext cx="148208" cy="14820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itLab"/>
          <p:cNvSpPr txBox="1"/>
          <p:nvPr/>
        </p:nvSpPr>
        <p:spPr>
          <a:xfrm>
            <a:off x="762000" y="304799"/>
            <a:ext cx="3942081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GitLab </a:t>
            </a:r>
          </a:p>
        </p:txBody>
      </p:sp>
      <p:sp>
        <p:nvSpPr>
          <p:cNvPr id="295" name="issues"/>
          <p:cNvSpPr/>
          <p:nvPr/>
        </p:nvSpPr>
        <p:spPr>
          <a:xfrm>
            <a:off x="2877113" y="3267381"/>
            <a:ext cx="5183863" cy="3269281"/>
          </a:xfrm>
          <a:prstGeom prst="roundRect">
            <a:avLst>
              <a:gd name="adj" fmla="val 13261"/>
            </a:avLst>
          </a:prstGeom>
          <a:solidFill>
            <a:schemeClr val="accent4"/>
          </a:solidFill>
          <a:ln w="635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8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issues</a:t>
            </a:r>
          </a:p>
        </p:txBody>
      </p:sp>
      <p:sp>
        <p:nvSpPr>
          <p:cNvPr id="296" name="Merge Request"/>
          <p:cNvSpPr/>
          <p:nvPr/>
        </p:nvSpPr>
        <p:spPr>
          <a:xfrm>
            <a:off x="17245448" y="3267381"/>
            <a:ext cx="5183862" cy="3269281"/>
          </a:xfrm>
          <a:prstGeom prst="roundRect">
            <a:avLst>
              <a:gd name="adj" fmla="val 13261"/>
            </a:avLst>
          </a:prstGeom>
          <a:solidFill>
            <a:schemeClr val="accent4"/>
          </a:solidFill>
          <a:ln w="635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8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Merge Request</a:t>
            </a:r>
          </a:p>
        </p:txBody>
      </p:sp>
      <p:sp>
        <p:nvSpPr>
          <p:cNvPr id="297" name="有时候，我们很努力记住刚才信息任务，但是因为有更紧急、更重要的事情，"/>
          <p:cNvSpPr txBox="1"/>
          <p:nvPr/>
        </p:nvSpPr>
        <p:spPr>
          <a:xfrm>
            <a:off x="1577571" y="8058461"/>
            <a:ext cx="2170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有时候，我们很努力记住刚才信息任务，但是因为有更紧急、更重要的事情，</a:t>
            </a:r>
          </a:p>
        </p:txBody>
      </p:sp>
      <p:sp>
        <p:nvSpPr>
          <p:cNvPr id="298" name="让刚才的信息被其他重要信息冲淡，随后抛之脑后了。"/>
          <p:cNvSpPr txBox="1"/>
          <p:nvPr/>
        </p:nvSpPr>
        <p:spPr>
          <a:xfrm>
            <a:off x="2886233" y="8880261"/>
            <a:ext cx="1535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让刚才的信息被其他重要信息冲淡，随后抛之脑后了。</a:t>
            </a:r>
          </a:p>
        </p:txBody>
      </p:sp>
      <p:sp>
        <p:nvSpPr>
          <p:cNvPr id="299" name="因为信息不能被持续跟踪和及时反馈，导致当初建立信息的任务的结果是缺失的。"/>
          <p:cNvSpPr txBox="1"/>
          <p:nvPr/>
        </p:nvSpPr>
        <p:spPr>
          <a:xfrm>
            <a:off x="1577570" y="10539110"/>
            <a:ext cx="2297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因为信息不能被持续跟踪和及时反馈，导致当初建立信息的任务的结果是缺失的。</a:t>
            </a:r>
          </a:p>
        </p:txBody>
      </p:sp>
      <p:sp>
        <p:nvSpPr>
          <p:cNvPr id="300" name="圆形"/>
          <p:cNvSpPr/>
          <p:nvPr/>
        </p:nvSpPr>
        <p:spPr>
          <a:xfrm>
            <a:off x="860771" y="8383267"/>
            <a:ext cx="340988" cy="340989"/>
          </a:xfrm>
          <a:prstGeom prst="ellipse">
            <a:avLst/>
          </a:prstGeom>
          <a:solidFill>
            <a:schemeClr val="accent6">
              <a:satOff val="15424"/>
              <a:lumOff val="1764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1" name="圆形"/>
          <p:cNvSpPr/>
          <p:nvPr/>
        </p:nvSpPr>
        <p:spPr>
          <a:xfrm>
            <a:off x="860771" y="10863917"/>
            <a:ext cx="340988" cy="340989"/>
          </a:xfrm>
          <a:prstGeom prst="ellipse">
            <a:avLst/>
          </a:prstGeom>
          <a:solidFill>
            <a:schemeClr val="accent6">
              <a:satOff val="15424"/>
              <a:lumOff val="1764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itLab issues"/>
          <p:cNvSpPr txBox="1"/>
          <p:nvPr/>
        </p:nvSpPr>
        <p:spPr>
          <a:xfrm>
            <a:off x="761999" y="304799"/>
            <a:ext cx="7645808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GitLab issues </a:t>
            </a:r>
          </a:p>
        </p:txBody>
      </p:sp>
      <p:sp>
        <p:nvSpPr>
          <p:cNvPr id="304" name="我们缺乏的不是制定信息的任务，而是缺少好的信息协作的流程"/>
          <p:cNvSpPr txBox="1"/>
          <p:nvPr/>
        </p:nvSpPr>
        <p:spPr>
          <a:xfrm>
            <a:off x="577849" y="3313920"/>
            <a:ext cx="23228301" cy="125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我们缺乏的不是制定信息的任务，而是缺少好的信息协作的流程</a:t>
            </a:r>
          </a:p>
        </p:txBody>
      </p:sp>
      <p:grpSp>
        <p:nvGrpSpPr>
          <p:cNvPr id="314" name="成组"/>
          <p:cNvGrpSpPr/>
          <p:nvPr/>
        </p:nvGrpSpPr>
        <p:grpSpPr>
          <a:xfrm>
            <a:off x="3859310" y="6396624"/>
            <a:ext cx="17993252" cy="6016268"/>
            <a:chOff x="0" y="0"/>
            <a:chExt cx="17993250" cy="6016266"/>
          </a:xfrm>
        </p:grpSpPr>
        <p:sp>
          <p:nvSpPr>
            <p:cNvPr id="305" name="issues"/>
            <p:cNvSpPr/>
            <p:nvPr/>
          </p:nvSpPr>
          <p:spPr>
            <a:xfrm>
              <a:off x="0" y="2190504"/>
              <a:ext cx="2793218" cy="1623718"/>
            </a:xfrm>
            <a:prstGeom prst="roundRect">
              <a:avLst>
                <a:gd name="adj" fmla="val 14800"/>
              </a:avLst>
            </a:prstGeom>
            <a:solidFill>
              <a:schemeClr val="accent4"/>
            </a:solidFill>
            <a:ln w="635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60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issues</a:t>
              </a:r>
            </a:p>
          </p:txBody>
        </p:sp>
        <p:grpSp>
          <p:nvGrpSpPr>
            <p:cNvPr id="313" name="成组"/>
            <p:cNvGrpSpPr/>
            <p:nvPr/>
          </p:nvGrpSpPr>
          <p:grpSpPr>
            <a:xfrm>
              <a:off x="4494166" y="0"/>
              <a:ext cx="13499085" cy="6016267"/>
              <a:chOff x="0" y="0"/>
              <a:chExt cx="13499084" cy="6016266"/>
            </a:xfrm>
          </p:grpSpPr>
          <p:sp>
            <p:nvSpPr>
              <p:cNvPr id="306" name="1. issues可以让信息有：开始-&gt;过程-&gt;完成（closed）"/>
              <p:cNvSpPr txBox="1"/>
              <p:nvPr/>
            </p:nvSpPr>
            <p:spPr>
              <a:xfrm>
                <a:off x="0" y="0"/>
                <a:ext cx="12472417" cy="812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4000"/>
                </a:pPr>
                <a:r>
                  <a:t>1. </a:t>
                </a:r>
                <a:r>
                  <a:rPr>
                    <a:solidFill>
                      <a:schemeClr val="accent4">
                        <a:hueOff val="-624705"/>
                        <a:lumOff val="1372"/>
                      </a:schemeClr>
                    </a:solidFill>
                  </a:rPr>
                  <a:t>issues</a:t>
                </a:r>
                <a:r>
                  <a:t>可以让信息有：开始-&gt;过程-&gt;完成（closed）</a:t>
                </a:r>
              </a:p>
            </p:txBody>
          </p:sp>
          <p:sp>
            <p:nvSpPr>
              <p:cNvPr id="307" name="2. issues可以Assignee制定的人来协作"/>
              <p:cNvSpPr txBox="1"/>
              <p:nvPr/>
            </p:nvSpPr>
            <p:spPr>
              <a:xfrm>
                <a:off x="0" y="857626"/>
                <a:ext cx="9012937" cy="812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4000"/>
                </a:pPr>
                <a:r>
                  <a:t>2. </a:t>
                </a:r>
                <a:r>
                  <a:rPr>
                    <a:solidFill>
                      <a:schemeClr val="accent4">
                        <a:hueOff val="-624705"/>
                        <a:lumOff val="1372"/>
                      </a:schemeClr>
                    </a:solidFill>
                  </a:rPr>
                  <a:t>issues</a:t>
                </a:r>
                <a:r>
                  <a:t>可以</a:t>
                </a:r>
                <a:r>
                  <a:rPr>
                    <a:solidFill>
                      <a:schemeClr val="accent4">
                        <a:hueOff val="-624705"/>
                        <a:lumOff val="1372"/>
                      </a:schemeClr>
                    </a:solidFill>
                  </a:rPr>
                  <a:t>Assignee</a:t>
                </a:r>
                <a:r>
                  <a:t>制定的人来协作</a:t>
                </a:r>
              </a:p>
            </p:txBody>
          </p:sp>
          <p:sp>
            <p:nvSpPr>
              <p:cNvPr id="308" name="3. issues可以利用labels来给任务贴标签"/>
              <p:cNvSpPr txBox="1"/>
              <p:nvPr/>
            </p:nvSpPr>
            <p:spPr>
              <a:xfrm>
                <a:off x="0" y="1726795"/>
                <a:ext cx="9237981" cy="812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4000"/>
                </a:pPr>
                <a:r>
                  <a:t>3. </a:t>
                </a:r>
                <a:r>
                  <a:rPr>
                    <a:solidFill>
                      <a:schemeClr val="accent4">
                        <a:hueOff val="-624705"/>
                        <a:lumOff val="1372"/>
                      </a:schemeClr>
                    </a:solidFill>
                  </a:rPr>
                  <a:t>issues</a:t>
                </a:r>
                <a:r>
                  <a:t>可以利用</a:t>
                </a:r>
                <a:r>
                  <a:rPr>
                    <a:solidFill>
                      <a:schemeClr val="accent4">
                        <a:hueOff val="-624705"/>
                        <a:lumOff val="1372"/>
                      </a:schemeClr>
                    </a:solidFill>
                  </a:rPr>
                  <a:t>labels</a:t>
                </a:r>
                <a:r>
                  <a:t>来给任务贴标签</a:t>
                </a:r>
              </a:p>
            </p:txBody>
          </p:sp>
          <p:sp>
            <p:nvSpPr>
              <p:cNvPr id="309" name="4. issues可以利用milestones可以来给团队制定计划和任务"/>
              <p:cNvSpPr txBox="1"/>
              <p:nvPr/>
            </p:nvSpPr>
            <p:spPr>
              <a:xfrm>
                <a:off x="0" y="2595963"/>
                <a:ext cx="13499085" cy="812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4000"/>
                </a:pPr>
                <a:r>
                  <a:t>4. </a:t>
                </a:r>
                <a:r>
                  <a:rPr>
                    <a:solidFill>
                      <a:schemeClr val="accent4">
                        <a:hueOff val="-624705"/>
                        <a:lumOff val="1372"/>
                      </a:schemeClr>
                    </a:solidFill>
                  </a:rPr>
                  <a:t>issues</a:t>
                </a:r>
                <a:r>
                  <a:t>可以利用</a:t>
                </a:r>
                <a:r>
                  <a:rPr>
                    <a:solidFill>
                      <a:schemeClr val="accent4">
                        <a:hueOff val="-624705"/>
                        <a:lumOff val="1372"/>
                      </a:schemeClr>
                    </a:solidFill>
                  </a:rPr>
                  <a:t>milestones</a:t>
                </a:r>
                <a:r>
                  <a:t>可以来给团队制定计划和任务</a:t>
                </a:r>
              </a:p>
            </p:txBody>
          </p:sp>
          <p:sp>
            <p:nvSpPr>
              <p:cNvPr id="310" name="5. issues还可以评论和交流，对话式交换观点"/>
              <p:cNvSpPr txBox="1"/>
              <p:nvPr/>
            </p:nvSpPr>
            <p:spPr>
              <a:xfrm>
                <a:off x="0" y="3465131"/>
                <a:ext cx="10349485" cy="812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4000"/>
                </a:pPr>
                <a:r>
                  <a:t>5. </a:t>
                </a:r>
                <a:r>
                  <a:rPr>
                    <a:solidFill>
                      <a:schemeClr val="accent4">
                        <a:hueOff val="-624705"/>
                        <a:lumOff val="1372"/>
                      </a:schemeClr>
                    </a:solidFill>
                  </a:rPr>
                  <a:t>issues</a:t>
                </a:r>
                <a:r>
                  <a:t>还可以评论和交流，对话式交换观点</a:t>
                </a:r>
              </a:p>
            </p:txBody>
          </p:sp>
          <p:sp>
            <p:nvSpPr>
              <p:cNvPr id="311" name="6. issues是公开的，因为创建了，不能删除"/>
              <p:cNvSpPr txBox="1"/>
              <p:nvPr/>
            </p:nvSpPr>
            <p:spPr>
              <a:xfrm>
                <a:off x="-1" y="4334299"/>
                <a:ext cx="9841485" cy="812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4000"/>
                </a:pPr>
                <a:r>
                  <a:t>6. </a:t>
                </a:r>
                <a:r>
                  <a:rPr>
                    <a:solidFill>
                      <a:schemeClr val="accent4">
                        <a:hueOff val="-624705"/>
                        <a:lumOff val="1372"/>
                      </a:schemeClr>
                    </a:solidFill>
                  </a:rPr>
                  <a:t>issues</a:t>
                </a:r>
                <a:r>
                  <a:t>是公开的，因为创建了，不能删除</a:t>
                </a:r>
              </a:p>
            </p:txBody>
          </p:sp>
          <p:sp>
            <p:nvSpPr>
              <p:cNvPr id="312" name="7. issues默认使用markdown 编写，简单"/>
              <p:cNvSpPr txBox="1"/>
              <p:nvPr/>
            </p:nvSpPr>
            <p:spPr>
              <a:xfrm>
                <a:off x="0" y="5203466"/>
                <a:ext cx="9511285" cy="812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4000"/>
                </a:pPr>
                <a:r>
                  <a:t>7. </a:t>
                </a:r>
                <a:r>
                  <a:rPr>
                    <a:solidFill>
                      <a:schemeClr val="accent4">
                        <a:hueOff val="-624705"/>
                        <a:lumOff val="1372"/>
                      </a:schemeClr>
                    </a:solidFill>
                  </a:rPr>
                  <a:t>issues</a:t>
                </a:r>
                <a:r>
                  <a:t>默认使用</a:t>
                </a:r>
                <a:r>
                  <a:rPr>
                    <a:solidFill>
                      <a:schemeClr val="accent4">
                        <a:hueOff val="-624705"/>
                        <a:lumOff val="1372"/>
                      </a:schemeClr>
                    </a:solidFill>
                  </a:rPr>
                  <a:t>markdown</a:t>
                </a:r>
                <a:r>
                  <a:t> 编写，简单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Markdown"/>
          <p:cNvSpPr txBox="1"/>
          <p:nvPr/>
        </p:nvSpPr>
        <p:spPr>
          <a:xfrm>
            <a:off x="761999" y="304799"/>
            <a:ext cx="5783886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Markdown</a:t>
            </a:r>
          </a:p>
        </p:txBody>
      </p:sp>
      <p:grpSp>
        <p:nvGrpSpPr>
          <p:cNvPr id="322" name="成组"/>
          <p:cNvGrpSpPr/>
          <p:nvPr/>
        </p:nvGrpSpPr>
        <p:grpSpPr>
          <a:xfrm>
            <a:off x="5373506" y="4294160"/>
            <a:ext cx="12200023" cy="7159680"/>
            <a:chOff x="0" y="0"/>
            <a:chExt cx="12200021" cy="7159679"/>
          </a:xfrm>
        </p:grpSpPr>
        <p:sp>
          <p:nvSpPr>
            <p:cNvPr id="317" name="3. md语法"/>
            <p:cNvSpPr txBox="1"/>
            <p:nvPr/>
          </p:nvSpPr>
          <p:spPr>
            <a:xfrm>
              <a:off x="4748424" y="3994186"/>
              <a:ext cx="3641599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/>
              </a:lvl1pPr>
            </a:lstStyle>
            <a:p>
              <a:pPr/>
              <a:r>
                <a:t>3. md语法</a:t>
              </a:r>
            </a:p>
          </p:txBody>
        </p:sp>
        <p:sp>
          <p:nvSpPr>
            <p:cNvPr id="318" name="2. 为什么要学会写md"/>
            <p:cNvSpPr txBox="1"/>
            <p:nvPr/>
          </p:nvSpPr>
          <p:spPr>
            <a:xfrm>
              <a:off x="4748423" y="1997092"/>
              <a:ext cx="7451599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/>
              </a:lvl1pPr>
            </a:lstStyle>
            <a:p>
              <a:pPr/>
              <a:r>
                <a:t>2. 为什么要学会写md</a:t>
              </a:r>
            </a:p>
          </p:txBody>
        </p:sp>
        <p:sp>
          <p:nvSpPr>
            <p:cNvPr id="319" name="1. 什么是markdown"/>
            <p:cNvSpPr txBox="1"/>
            <p:nvPr/>
          </p:nvSpPr>
          <p:spPr>
            <a:xfrm>
              <a:off x="4748424" y="-1"/>
              <a:ext cx="7112509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/>
              </a:lvl1pPr>
            </a:lstStyle>
            <a:p>
              <a:pPr/>
              <a:r>
                <a:t>1. 什么是markdown</a:t>
              </a:r>
            </a:p>
          </p:txBody>
        </p:sp>
        <p:sp>
          <p:nvSpPr>
            <p:cNvPr id="320" name="4. 工具"/>
            <p:cNvSpPr txBox="1"/>
            <p:nvPr/>
          </p:nvSpPr>
          <p:spPr>
            <a:xfrm>
              <a:off x="4748424" y="5991279"/>
              <a:ext cx="2485645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/>
              </a:lvl1pPr>
            </a:lstStyle>
            <a:p>
              <a:pPr/>
              <a:r>
                <a:t>4. 工具</a:t>
              </a:r>
            </a:p>
          </p:txBody>
        </p:sp>
        <p:pic>
          <p:nvPicPr>
            <p:cNvPr id="321" name="markdown.png" descr="markdown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707591"/>
              <a:ext cx="3517892" cy="21657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Background"/>
          <p:cNvSpPr txBox="1"/>
          <p:nvPr/>
        </p:nvSpPr>
        <p:spPr>
          <a:xfrm>
            <a:off x="762000" y="304799"/>
            <a:ext cx="6614262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Background</a:t>
            </a:r>
          </a:p>
        </p:txBody>
      </p:sp>
      <p:pic>
        <p:nvPicPr>
          <p:cNvPr id="43" name="Bitmap@3x.png" descr="Bitmap@3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28315" y="3068814"/>
            <a:ext cx="8282719" cy="9254772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为什么要这么做？"/>
          <p:cNvSpPr txBox="1"/>
          <p:nvPr/>
        </p:nvSpPr>
        <p:spPr>
          <a:xfrm>
            <a:off x="1552738" y="3790950"/>
            <a:ext cx="9055101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88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为什么要这么做？</a:t>
            </a:r>
          </a:p>
        </p:txBody>
      </p:sp>
      <p:sp>
        <p:nvSpPr>
          <p:cNvPr id="45" name="数据备份"/>
          <p:cNvSpPr txBox="1"/>
          <p:nvPr/>
        </p:nvSpPr>
        <p:spPr>
          <a:xfrm>
            <a:off x="3446330" y="5841665"/>
            <a:ext cx="2755901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/>
            </a:lvl1pPr>
          </a:lstStyle>
          <a:p>
            <a:pPr/>
            <a:r>
              <a:t>数据备份</a:t>
            </a:r>
          </a:p>
        </p:txBody>
      </p:sp>
      <p:sp>
        <p:nvSpPr>
          <p:cNvPr id="46" name="圆形"/>
          <p:cNvSpPr/>
          <p:nvPr/>
        </p:nvSpPr>
        <p:spPr>
          <a:xfrm>
            <a:off x="2817432" y="6117985"/>
            <a:ext cx="248798" cy="248798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7" name="历史记录"/>
          <p:cNvSpPr txBox="1"/>
          <p:nvPr/>
        </p:nvSpPr>
        <p:spPr>
          <a:xfrm>
            <a:off x="3446330" y="7181849"/>
            <a:ext cx="2755901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/>
            </a:lvl1pPr>
          </a:lstStyle>
          <a:p>
            <a:pPr/>
            <a:r>
              <a:t>历史记录</a:t>
            </a:r>
          </a:p>
        </p:txBody>
      </p:sp>
      <p:sp>
        <p:nvSpPr>
          <p:cNvPr id="48" name="圆形"/>
          <p:cNvSpPr/>
          <p:nvPr/>
        </p:nvSpPr>
        <p:spPr>
          <a:xfrm>
            <a:off x="2817432" y="7571801"/>
            <a:ext cx="248798" cy="248799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9" name="上下文对照"/>
          <p:cNvSpPr txBox="1"/>
          <p:nvPr/>
        </p:nvSpPr>
        <p:spPr>
          <a:xfrm>
            <a:off x="3446330" y="8522034"/>
            <a:ext cx="3416301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/>
            </a:lvl1pPr>
          </a:lstStyle>
          <a:p>
            <a:pPr/>
            <a:r>
              <a:t>上下文对照</a:t>
            </a:r>
          </a:p>
        </p:txBody>
      </p:sp>
      <p:sp>
        <p:nvSpPr>
          <p:cNvPr id="50" name="圆形"/>
          <p:cNvSpPr/>
          <p:nvPr/>
        </p:nvSpPr>
        <p:spPr>
          <a:xfrm>
            <a:off x="2817432" y="9025616"/>
            <a:ext cx="248798" cy="248799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53" name="成组"/>
          <p:cNvGrpSpPr/>
          <p:nvPr/>
        </p:nvGrpSpPr>
        <p:grpSpPr>
          <a:xfrm>
            <a:off x="7313145" y="5877323"/>
            <a:ext cx="5504257" cy="5504257"/>
            <a:chOff x="0" y="0"/>
            <a:chExt cx="5504255" cy="5504256"/>
          </a:xfrm>
        </p:grpSpPr>
        <p:pic>
          <p:nvPicPr>
            <p:cNvPr id="51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 rot="18900000">
              <a:off x="308659" y="1303500"/>
              <a:ext cx="4886938" cy="28972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" name="?"/>
            <p:cNvSpPr txBox="1"/>
            <p:nvPr/>
          </p:nvSpPr>
          <p:spPr>
            <a:xfrm>
              <a:off x="3246951" y="346325"/>
              <a:ext cx="1526541" cy="31267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0">
                  <a:solidFill>
                    <a:schemeClr val="accent5"/>
                  </a:solidFill>
                </a:defRPr>
              </a:lvl1pPr>
            </a:lstStyle>
            <a:p>
              <a:pPr/>
              <a:r>
                <a:t>?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3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Markdown"/>
          <p:cNvSpPr txBox="1"/>
          <p:nvPr/>
        </p:nvSpPr>
        <p:spPr>
          <a:xfrm>
            <a:off x="761999" y="304799"/>
            <a:ext cx="5783886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Markdown</a:t>
            </a:r>
          </a:p>
        </p:txBody>
      </p:sp>
      <p:sp>
        <p:nvSpPr>
          <p:cNvPr id="325" name="什么是Markdown ？"/>
          <p:cNvSpPr txBox="1"/>
          <p:nvPr/>
        </p:nvSpPr>
        <p:spPr>
          <a:xfrm>
            <a:off x="1941036" y="4308857"/>
            <a:ext cx="9021128" cy="144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什么是Markdown ？</a:t>
            </a:r>
          </a:p>
        </p:txBody>
      </p:sp>
      <p:sp>
        <p:nvSpPr>
          <p:cNvPr id="326" name="哪些人用它？"/>
          <p:cNvSpPr txBox="1"/>
          <p:nvPr/>
        </p:nvSpPr>
        <p:spPr>
          <a:xfrm>
            <a:off x="14341474" y="4308857"/>
            <a:ext cx="5829301" cy="144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哪些人用它？</a:t>
            </a:r>
          </a:p>
        </p:txBody>
      </p:sp>
      <p:grpSp>
        <p:nvGrpSpPr>
          <p:cNvPr id="329" name="成组"/>
          <p:cNvGrpSpPr/>
          <p:nvPr/>
        </p:nvGrpSpPr>
        <p:grpSpPr>
          <a:xfrm>
            <a:off x="14462416" y="6602484"/>
            <a:ext cx="5587418" cy="2378589"/>
            <a:chOff x="0" y="0"/>
            <a:chExt cx="5587417" cy="2378588"/>
          </a:xfrm>
        </p:grpSpPr>
        <p:pic>
          <p:nvPicPr>
            <p:cNvPr id="327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84722"/>
              <a:ext cx="2391292" cy="22091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8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199817" y="0"/>
              <a:ext cx="2387601" cy="23785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30" name="轻量级标记语言 简称：md"/>
          <p:cNvSpPr txBox="1"/>
          <p:nvPr/>
        </p:nvSpPr>
        <p:spPr>
          <a:xfrm>
            <a:off x="1900555" y="7207578"/>
            <a:ext cx="910209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轻量级标记语言 简称：md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Markdown"/>
          <p:cNvSpPr txBox="1"/>
          <p:nvPr/>
        </p:nvSpPr>
        <p:spPr>
          <a:xfrm>
            <a:off x="761999" y="304799"/>
            <a:ext cx="5783886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Markdown</a:t>
            </a:r>
          </a:p>
        </p:txBody>
      </p:sp>
      <p:sp>
        <p:nvSpPr>
          <p:cNvPr id="333" name="为什么要学会写Markdown"/>
          <p:cNvSpPr txBox="1"/>
          <p:nvPr/>
        </p:nvSpPr>
        <p:spPr>
          <a:xfrm>
            <a:off x="6768401" y="3949700"/>
            <a:ext cx="10847198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为什么要学会写Markdown</a:t>
            </a:r>
          </a:p>
        </p:txBody>
      </p:sp>
      <p:sp>
        <p:nvSpPr>
          <p:cNvPr id="334" name="不会word"/>
          <p:cNvSpPr txBox="1"/>
          <p:nvPr/>
        </p:nvSpPr>
        <p:spPr>
          <a:xfrm>
            <a:off x="9142082" y="6312012"/>
            <a:ext cx="3472435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不会word</a:t>
            </a:r>
          </a:p>
        </p:txBody>
      </p:sp>
      <p:sp>
        <p:nvSpPr>
          <p:cNvPr id="335" name="不会排版"/>
          <p:cNvSpPr txBox="1"/>
          <p:nvPr/>
        </p:nvSpPr>
        <p:spPr>
          <a:xfrm>
            <a:off x="9297149" y="7943905"/>
            <a:ext cx="3162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不会排版</a:t>
            </a:r>
          </a:p>
        </p:txBody>
      </p:sp>
      <p:sp>
        <p:nvSpPr>
          <p:cNvPr id="336" name="面向生态"/>
          <p:cNvSpPr txBox="1"/>
          <p:nvPr/>
        </p:nvSpPr>
        <p:spPr>
          <a:xfrm>
            <a:off x="9430460" y="11207694"/>
            <a:ext cx="3162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面向生态</a:t>
            </a:r>
          </a:p>
        </p:txBody>
      </p:sp>
      <p:sp>
        <p:nvSpPr>
          <p:cNvPr id="337" name="书写简单"/>
          <p:cNvSpPr txBox="1"/>
          <p:nvPr/>
        </p:nvSpPr>
        <p:spPr>
          <a:xfrm>
            <a:off x="9430460" y="9575799"/>
            <a:ext cx="3162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书写简单</a:t>
            </a:r>
          </a:p>
        </p:txBody>
      </p:sp>
      <p:pic>
        <p:nvPicPr>
          <p:cNvPr id="338" name="markdown.png" descr="markd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0961" y="7445254"/>
            <a:ext cx="3517892" cy="2165703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圆形"/>
          <p:cNvSpPr/>
          <p:nvPr/>
        </p:nvSpPr>
        <p:spPr>
          <a:xfrm>
            <a:off x="8609934" y="6771813"/>
            <a:ext cx="248798" cy="248798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0" name="圆形"/>
          <p:cNvSpPr/>
          <p:nvPr/>
        </p:nvSpPr>
        <p:spPr>
          <a:xfrm>
            <a:off x="8609934" y="8403707"/>
            <a:ext cx="248798" cy="248799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1" name="圆形"/>
          <p:cNvSpPr/>
          <p:nvPr/>
        </p:nvSpPr>
        <p:spPr>
          <a:xfrm>
            <a:off x="8609934" y="10035601"/>
            <a:ext cx="248798" cy="248799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2" name="圆形"/>
          <p:cNvSpPr/>
          <p:nvPr/>
        </p:nvSpPr>
        <p:spPr>
          <a:xfrm>
            <a:off x="8609934" y="11667494"/>
            <a:ext cx="248798" cy="248799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MD syntax"/>
          <p:cNvSpPr txBox="1"/>
          <p:nvPr/>
        </p:nvSpPr>
        <p:spPr>
          <a:xfrm>
            <a:off x="762000" y="304799"/>
            <a:ext cx="5744769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MD syntax</a:t>
            </a:r>
          </a:p>
        </p:txBody>
      </p:sp>
      <p:sp>
        <p:nvSpPr>
          <p:cNvPr id="345" name="Markdown语法"/>
          <p:cNvSpPr txBox="1"/>
          <p:nvPr/>
        </p:nvSpPr>
        <p:spPr>
          <a:xfrm>
            <a:off x="8990901" y="4192438"/>
            <a:ext cx="6402198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Markdown语法</a:t>
            </a:r>
          </a:p>
        </p:txBody>
      </p:sp>
      <p:sp>
        <p:nvSpPr>
          <p:cNvPr id="346" name="https://guides.github.com/features/mastering-markdown/"/>
          <p:cNvSpPr txBox="1"/>
          <p:nvPr/>
        </p:nvSpPr>
        <p:spPr>
          <a:xfrm>
            <a:off x="3842056" y="6950509"/>
            <a:ext cx="17645381" cy="85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https://guides.github.com/features/mastering-markdown/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MD tools"/>
          <p:cNvSpPr txBox="1"/>
          <p:nvPr/>
        </p:nvSpPr>
        <p:spPr>
          <a:xfrm>
            <a:off x="761999" y="304799"/>
            <a:ext cx="4914393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MD tools</a:t>
            </a:r>
          </a:p>
        </p:txBody>
      </p:sp>
      <p:sp>
        <p:nvSpPr>
          <p:cNvPr id="349" name="Markdown工具"/>
          <p:cNvSpPr txBox="1"/>
          <p:nvPr/>
        </p:nvSpPr>
        <p:spPr>
          <a:xfrm>
            <a:off x="8990901" y="4192438"/>
            <a:ext cx="6402198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Markdown工具</a:t>
            </a:r>
          </a:p>
        </p:txBody>
      </p:sp>
      <p:grpSp>
        <p:nvGrpSpPr>
          <p:cNvPr id="358" name="成组"/>
          <p:cNvGrpSpPr/>
          <p:nvPr/>
        </p:nvGrpSpPr>
        <p:grpSpPr>
          <a:xfrm>
            <a:off x="2620629" y="7177382"/>
            <a:ext cx="20579706" cy="3055072"/>
            <a:chOff x="0" y="0"/>
            <a:chExt cx="20579705" cy="3055070"/>
          </a:xfrm>
        </p:grpSpPr>
        <p:sp>
          <p:nvSpPr>
            <p:cNvPr id="350" name="Typora"/>
            <p:cNvSpPr txBox="1"/>
            <p:nvPr/>
          </p:nvSpPr>
          <p:spPr>
            <a:xfrm>
              <a:off x="-1" y="2197190"/>
              <a:ext cx="2148841" cy="857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/>
              </a:lvl1pPr>
            </a:lstStyle>
            <a:p>
              <a:pPr/>
              <a:r>
                <a:t>Typora</a:t>
              </a:r>
            </a:p>
          </p:txBody>
        </p:sp>
        <p:pic>
          <p:nvPicPr>
            <p:cNvPr id="351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8419" y="25659"/>
              <a:ext cx="2032001" cy="2032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2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875516" y="157991"/>
              <a:ext cx="2032001" cy="17673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3" name="Mweb"/>
            <p:cNvSpPr txBox="1"/>
            <p:nvPr/>
          </p:nvSpPr>
          <p:spPr>
            <a:xfrm>
              <a:off x="5911710" y="2197190"/>
              <a:ext cx="1959611" cy="857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/>
              </a:lvl1pPr>
            </a:lstStyle>
            <a:p>
              <a:pPr/>
              <a:r>
                <a:t>Mweb</a:t>
              </a:r>
            </a:p>
          </p:txBody>
        </p:sp>
        <p:pic>
          <p:nvPicPr>
            <p:cNvPr id="354" name="Code.png" descr="Cod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7401847" y="25659"/>
              <a:ext cx="2032001" cy="2032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5" name="vscode plugin"/>
            <p:cNvSpPr txBox="1"/>
            <p:nvPr/>
          </p:nvSpPr>
          <p:spPr>
            <a:xfrm>
              <a:off x="16255990" y="2197190"/>
              <a:ext cx="4323716" cy="857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/>
              </a:lvl1pPr>
            </a:lstStyle>
            <a:p>
              <a:pPr/>
              <a:r>
                <a:t>vscode plugin</a:t>
              </a:r>
            </a:p>
          </p:txBody>
        </p:sp>
        <p:pic>
          <p:nvPicPr>
            <p:cNvPr id="356" name="图像" descr="图像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1638681" y="0"/>
              <a:ext cx="2032001" cy="203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7" name="idea plugin"/>
            <p:cNvSpPr txBox="1"/>
            <p:nvPr/>
          </p:nvSpPr>
          <p:spPr>
            <a:xfrm>
              <a:off x="10940499" y="2197190"/>
              <a:ext cx="3428366" cy="857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/>
              </a:lvl1pPr>
            </a:lstStyle>
            <a:p>
              <a:pPr/>
              <a:r>
                <a:t>idea plugin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MD book platform"/>
          <p:cNvSpPr txBox="1"/>
          <p:nvPr/>
        </p:nvSpPr>
        <p:spPr>
          <a:xfrm>
            <a:off x="762000" y="304799"/>
            <a:ext cx="9775953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MD book platform</a:t>
            </a:r>
          </a:p>
        </p:txBody>
      </p:sp>
      <p:sp>
        <p:nvSpPr>
          <p:cNvPr id="361" name="Markdown 书写平台"/>
          <p:cNvSpPr txBox="1"/>
          <p:nvPr/>
        </p:nvSpPr>
        <p:spPr>
          <a:xfrm>
            <a:off x="7978330" y="4243758"/>
            <a:ext cx="8427340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Markdown 书写平台</a:t>
            </a:r>
          </a:p>
        </p:txBody>
      </p:sp>
      <p:pic>
        <p:nvPicPr>
          <p:cNvPr id="36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19046" y="6723453"/>
            <a:ext cx="3046446" cy="30464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68162" y="6923294"/>
            <a:ext cx="2882433" cy="2646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753264" y="6923294"/>
            <a:ext cx="3641442" cy="2646763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VuePress"/>
          <p:cNvSpPr txBox="1"/>
          <p:nvPr/>
        </p:nvSpPr>
        <p:spPr>
          <a:xfrm>
            <a:off x="3031127" y="9887774"/>
            <a:ext cx="2937511" cy="85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VuePress</a:t>
            </a:r>
          </a:p>
        </p:txBody>
      </p:sp>
      <p:sp>
        <p:nvSpPr>
          <p:cNvPr id="366" name="Mdbook"/>
          <p:cNvSpPr txBox="1"/>
          <p:nvPr/>
        </p:nvSpPr>
        <p:spPr>
          <a:xfrm>
            <a:off x="11063654" y="9887774"/>
            <a:ext cx="2606676" cy="85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Mdbook</a:t>
            </a:r>
          </a:p>
        </p:txBody>
      </p:sp>
      <p:sp>
        <p:nvSpPr>
          <p:cNvPr id="367" name="Gitbook"/>
          <p:cNvSpPr txBox="1"/>
          <p:nvPr/>
        </p:nvSpPr>
        <p:spPr>
          <a:xfrm>
            <a:off x="19275569" y="9887774"/>
            <a:ext cx="2512061" cy="85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Gitbook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it"/>
          <p:cNvSpPr txBox="1"/>
          <p:nvPr/>
        </p:nvSpPr>
        <p:spPr>
          <a:xfrm>
            <a:off x="761999" y="304799"/>
            <a:ext cx="1644296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</a:t>
            </a:r>
          </a:p>
        </p:txBody>
      </p:sp>
      <p:pic>
        <p:nvPicPr>
          <p:cNvPr id="5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88651" y="1071590"/>
            <a:ext cx="9540863" cy="11572820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分布式版本控制工具：git"/>
          <p:cNvSpPr txBox="1"/>
          <p:nvPr/>
        </p:nvSpPr>
        <p:spPr>
          <a:xfrm>
            <a:off x="1512549" y="7200900"/>
            <a:ext cx="10089770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000"/>
            </a:pPr>
            <a:r>
              <a:rPr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分布式版本控制工具：</a:t>
            </a:r>
            <a:r>
              <a:t>git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it basic"/>
          <p:cNvSpPr txBox="1"/>
          <p:nvPr/>
        </p:nvSpPr>
        <p:spPr>
          <a:xfrm>
            <a:off x="761999" y="304799"/>
            <a:ext cx="4809339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 basic</a:t>
            </a:r>
          </a:p>
        </p:txBody>
      </p:sp>
      <p:sp>
        <p:nvSpPr>
          <p:cNvPr id="60" name="git  init"/>
          <p:cNvSpPr txBox="1"/>
          <p:nvPr/>
        </p:nvSpPr>
        <p:spPr>
          <a:xfrm>
            <a:off x="2757105" y="4841178"/>
            <a:ext cx="2581657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git  init</a:t>
            </a:r>
          </a:p>
        </p:txBody>
      </p:sp>
      <p:sp>
        <p:nvSpPr>
          <p:cNvPr id="61" name="git  add"/>
          <p:cNvSpPr txBox="1"/>
          <p:nvPr/>
        </p:nvSpPr>
        <p:spPr>
          <a:xfrm>
            <a:off x="2629470" y="6249953"/>
            <a:ext cx="2836927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git  add</a:t>
            </a:r>
          </a:p>
        </p:txBody>
      </p:sp>
      <p:sp>
        <p:nvSpPr>
          <p:cNvPr id="62" name="git  commit"/>
          <p:cNvSpPr txBox="1"/>
          <p:nvPr/>
        </p:nvSpPr>
        <p:spPr>
          <a:xfrm>
            <a:off x="1939479" y="7658728"/>
            <a:ext cx="4216909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git  commit</a:t>
            </a:r>
          </a:p>
        </p:txBody>
      </p:sp>
      <p:sp>
        <p:nvSpPr>
          <p:cNvPr id="63" name="git  show"/>
          <p:cNvSpPr txBox="1"/>
          <p:nvPr/>
        </p:nvSpPr>
        <p:spPr>
          <a:xfrm>
            <a:off x="10953895" y="7658728"/>
            <a:ext cx="3415285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git  show</a:t>
            </a:r>
          </a:p>
        </p:txBody>
      </p:sp>
      <p:sp>
        <p:nvSpPr>
          <p:cNvPr id="64" name="git  log"/>
          <p:cNvSpPr txBox="1"/>
          <p:nvPr/>
        </p:nvSpPr>
        <p:spPr>
          <a:xfrm>
            <a:off x="11353945" y="4841178"/>
            <a:ext cx="2596135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git  log</a:t>
            </a:r>
          </a:p>
        </p:txBody>
      </p:sp>
      <p:sp>
        <p:nvSpPr>
          <p:cNvPr id="65" name="git  diff"/>
          <p:cNvSpPr txBox="1"/>
          <p:nvPr/>
        </p:nvSpPr>
        <p:spPr>
          <a:xfrm>
            <a:off x="11353945" y="6249953"/>
            <a:ext cx="2615185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git  diff</a:t>
            </a:r>
          </a:p>
        </p:txBody>
      </p:sp>
      <p:sp>
        <p:nvSpPr>
          <p:cNvPr id="66" name="git  reset"/>
          <p:cNvSpPr txBox="1"/>
          <p:nvPr/>
        </p:nvSpPr>
        <p:spPr>
          <a:xfrm>
            <a:off x="18645922" y="4841178"/>
            <a:ext cx="3303271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git  reset</a:t>
            </a:r>
          </a:p>
        </p:txBody>
      </p:sp>
      <p:sp>
        <p:nvSpPr>
          <p:cNvPr id="67" name="git  clean"/>
          <p:cNvSpPr txBox="1"/>
          <p:nvPr/>
        </p:nvSpPr>
        <p:spPr>
          <a:xfrm>
            <a:off x="18583057" y="6249953"/>
            <a:ext cx="3429001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git  clean</a:t>
            </a:r>
          </a:p>
        </p:txBody>
      </p:sp>
      <p:sp>
        <p:nvSpPr>
          <p:cNvPr id="68" name="git  checkout"/>
          <p:cNvSpPr txBox="1"/>
          <p:nvPr/>
        </p:nvSpPr>
        <p:spPr>
          <a:xfrm>
            <a:off x="17869825" y="7658728"/>
            <a:ext cx="4855465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git  checkout</a:t>
            </a:r>
          </a:p>
        </p:txBody>
      </p:sp>
      <p:sp>
        <p:nvSpPr>
          <p:cNvPr id="69" name="矩形"/>
          <p:cNvSpPr/>
          <p:nvPr/>
        </p:nvSpPr>
        <p:spPr>
          <a:xfrm>
            <a:off x="1206879" y="4398692"/>
            <a:ext cx="6220970" cy="5115412"/>
          </a:xfrm>
          <a:prstGeom prst="rect">
            <a:avLst/>
          </a:prstGeom>
          <a:solidFill>
            <a:srgbClr val="FFFFFF">
              <a:alpha val="0"/>
            </a:srgbClr>
          </a:solidFill>
          <a:ln w="508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0" name="矩形"/>
          <p:cNvSpPr/>
          <p:nvPr/>
        </p:nvSpPr>
        <p:spPr>
          <a:xfrm>
            <a:off x="9207326" y="4201896"/>
            <a:ext cx="6220970" cy="5115412"/>
          </a:xfrm>
          <a:prstGeom prst="rect">
            <a:avLst/>
          </a:prstGeom>
          <a:solidFill>
            <a:srgbClr val="FFFFFF">
              <a:alpha val="0"/>
            </a:srgbClr>
          </a:solidFill>
          <a:ln w="508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1" name="矩形"/>
          <p:cNvSpPr/>
          <p:nvPr/>
        </p:nvSpPr>
        <p:spPr>
          <a:xfrm>
            <a:off x="16956152" y="4201896"/>
            <a:ext cx="6220970" cy="5115412"/>
          </a:xfrm>
          <a:prstGeom prst="rect">
            <a:avLst/>
          </a:prstGeom>
          <a:solidFill>
            <a:srgbClr val="FFFFFF">
              <a:alpha val="0"/>
            </a:srgbClr>
          </a:solidFill>
          <a:ln w="508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2" name="查看"/>
          <p:cNvSpPr txBox="1"/>
          <p:nvPr/>
        </p:nvSpPr>
        <p:spPr>
          <a:xfrm>
            <a:off x="11715387" y="10106243"/>
            <a:ext cx="1892301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70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查看</a:t>
            </a:r>
          </a:p>
        </p:txBody>
      </p:sp>
      <p:sp>
        <p:nvSpPr>
          <p:cNvPr id="73" name="添加、提交"/>
          <p:cNvSpPr txBox="1"/>
          <p:nvPr/>
        </p:nvSpPr>
        <p:spPr>
          <a:xfrm>
            <a:off x="2037713" y="10106243"/>
            <a:ext cx="4559301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70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添加、提交</a:t>
            </a:r>
          </a:p>
        </p:txBody>
      </p:sp>
      <p:sp>
        <p:nvSpPr>
          <p:cNvPr id="74" name="撤销"/>
          <p:cNvSpPr txBox="1"/>
          <p:nvPr/>
        </p:nvSpPr>
        <p:spPr>
          <a:xfrm>
            <a:off x="19120485" y="10106243"/>
            <a:ext cx="1892301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70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撤销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it init"/>
          <p:cNvSpPr txBox="1"/>
          <p:nvPr/>
        </p:nvSpPr>
        <p:spPr>
          <a:xfrm>
            <a:off x="761999" y="304799"/>
            <a:ext cx="3587802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 init</a:t>
            </a:r>
          </a:p>
        </p:txBody>
      </p:sp>
      <p:pic>
        <p:nvPicPr>
          <p:cNvPr id="77" name="carbon (19).png" descr="carbon (19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27974" y="3694404"/>
            <a:ext cx="14675026" cy="8359192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1. 初始化git仓库: git init"/>
          <p:cNvSpPr txBox="1"/>
          <p:nvPr/>
        </p:nvSpPr>
        <p:spPr>
          <a:xfrm>
            <a:off x="766022" y="5305776"/>
            <a:ext cx="7755256" cy="117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1. 初始化git仓库: </a:t>
            </a: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init</a:t>
            </a:r>
          </a:p>
        </p:txBody>
      </p:sp>
      <p:sp>
        <p:nvSpPr>
          <p:cNvPr id="79" name="2. 默认创建 master分支"/>
          <p:cNvSpPr txBox="1"/>
          <p:nvPr/>
        </p:nvSpPr>
        <p:spPr>
          <a:xfrm>
            <a:off x="766022" y="7284847"/>
            <a:ext cx="7769099" cy="117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2. 默认创建 </a:t>
            </a: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master</a:t>
            </a:r>
            <a:r>
              <a:t>分支</a:t>
            </a:r>
          </a:p>
        </p:txBody>
      </p:sp>
      <p:sp>
        <p:nvSpPr>
          <p:cNvPr id="80" name="3. 默认创建.git隐藏文件夹"/>
          <p:cNvSpPr txBox="1"/>
          <p:nvPr/>
        </p:nvSpPr>
        <p:spPr>
          <a:xfrm>
            <a:off x="766022" y="9263919"/>
            <a:ext cx="7868032" cy="117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3. 默认创建</a:t>
            </a: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.git</a:t>
            </a:r>
            <a:r>
              <a:t>隐藏文件夹</a:t>
            </a:r>
          </a:p>
        </p:txBody>
      </p:sp>
      <p:sp>
        <p:nvSpPr>
          <p:cNvPr id="81" name="线条"/>
          <p:cNvSpPr/>
          <p:nvPr/>
        </p:nvSpPr>
        <p:spPr>
          <a:xfrm>
            <a:off x="13136534" y="7642053"/>
            <a:ext cx="2211768" cy="1"/>
          </a:xfrm>
          <a:prstGeom prst="line">
            <a:avLst/>
          </a:prstGeom>
          <a:ln w="25400">
            <a:solidFill>
              <a:schemeClr val="accent6">
                <a:satOff val="15424"/>
                <a:lumOff val="176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2" name="线条"/>
          <p:cNvSpPr/>
          <p:nvPr/>
        </p:nvSpPr>
        <p:spPr>
          <a:xfrm>
            <a:off x="14423376" y="8928896"/>
            <a:ext cx="1937620" cy="1"/>
          </a:xfrm>
          <a:prstGeom prst="line">
            <a:avLst/>
          </a:prstGeom>
          <a:ln w="25400">
            <a:solidFill>
              <a:schemeClr val="accent6">
                <a:satOff val="15424"/>
                <a:lumOff val="176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3" name="线条"/>
          <p:cNvSpPr/>
          <p:nvPr/>
        </p:nvSpPr>
        <p:spPr>
          <a:xfrm>
            <a:off x="22320104" y="10828799"/>
            <a:ext cx="1304441" cy="1"/>
          </a:xfrm>
          <a:prstGeom prst="line">
            <a:avLst/>
          </a:prstGeom>
          <a:ln w="25400">
            <a:solidFill>
              <a:schemeClr val="accent6">
                <a:satOff val="15424"/>
                <a:lumOff val="176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4" name="1"/>
          <p:cNvSpPr/>
          <p:nvPr/>
        </p:nvSpPr>
        <p:spPr>
          <a:xfrm>
            <a:off x="15775215" y="7098433"/>
            <a:ext cx="561337" cy="561337"/>
          </a:xfrm>
          <a:prstGeom prst="ellipse">
            <a:avLst/>
          </a:prstGeom>
          <a:solidFill>
            <a:srgbClr val="F54291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1</a:t>
            </a:r>
          </a:p>
        </p:txBody>
      </p:sp>
      <p:sp>
        <p:nvSpPr>
          <p:cNvPr id="85" name="2"/>
          <p:cNvSpPr/>
          <p:nvPr/>
        </p:nvSpPr>
        <p:spPr>
          <a:xfrm>
            <a:off x="16500803" y="8648228"/>
            <a:ext cx="561337" cy="561337"/>
          </a:xfrm>
          <a:prstGeom prst="ellipse">
            <a:avLst/>
          </a:prstGeom>
          <a:solidFill>
            <a:srgbClr val="F54291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2</a:t>
            </a:r>
          </a:p>
        </p:txBody>
      </p:sp>
      <p:sp>
        <p:nvSpPr>
          <p:cNvPr id="86" name="3"/>
          <p:cNvSpPr/>
          <p:nvPr/>
        </p:nvSpPr>
        <p:spPr>
          <a:xfrm>
            <a:off x="22691656" y="10929222"/>
            <a:ext cx="561337" cy="561337"/>
          </a:xfrm>
          <a:prstGeom prst="ellipse">
            <a:avLst/>
          </a:prstGeom>
          <a:solidFill>
            <a:srgbClr val="F54291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it stage area"/>
          <p:cNvSpPr txBox="1"/>
          <p:nvPr/>
        </p:nvSpPr>
        <p:spPr>
          <a:xfrm>
            <a:off x="761999" y="304799"/>
            <a:ext cx="7564223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 stage area</a:t>
            </a:r>
          </a:p>
        </p:txBody>
      </p:sp>
      <p:pic>
        <p:nvPicPr>
          <p:cNvPr id="8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6625" y="3933652"/>
            <a:ext cx="10404230" cy="5440546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55446" y="3859442"/>
            <a:ext cx="10573532" cy="5588966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矩形"/>
          <p:cNvSpPr/>
          <p:nvPr/>
        </p:nvSpPr>
        <p:spPr>
          <a:xfrm>
            <a:off x="290857" y="3389370"/>
            <a:ext cx="11258286" cy="6694039"/>
          </a:xfrm>
          <a:prstGeom prst="rect">
            <a:avLst/>
          </a:prstGeom>
          <a:ln w="38100">
            <a:solidFill>
              <a:schemeClr val="accent2">
                <a:hueOff val="195715"/>
                <a:lumOff val="-1529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2" name="矩形"/>
          <p:cNvSpPr/>
          <p:nvPr/>
        </p:nvSpPr>
        <p:spPr>
          <a:xfrm>
            <a:off x="12813069" y="3306905"/>
            <a:ext cx="11258286" cy="6694040"/>
          </a:xfrm>
          <a:prstGeom prst="rect">
            <a:avLst/>
          </a:prstGeom>
          <a:ln w="38100">
            <a:solidFill>
              <a:schemeClr val="accent2">
                <a:hueOff val="195715"/>
                <a:lumOff val="-1529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3" name="git add"/>
          <p:cNvSpPr txBox="1"/>
          <p:nvPr/>
        </p:nvSpPr>
        <p:spPr>
          <a:xfrm>
            <a:off x="4106580" y="10664623"/>
            <a:ext cx="2625091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git add</a:t>
            </a:r>
          </a:p>
        </p:txBody>
      </p:sp>
      <p:sp>
        <p:nvSpPr>
          <p:cNvPr id="94" name="git commit"/>
          <p:cNvSpPr txBox="1"/>
          <p:nvPr/>
        </p:nvSpPr>
        <p:spPr>
          <a:xfrm>
            <a:off x="16439676" y="10664623"/>
            <a:ext cx="4005073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git commit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it stage area"/>
          <p:cNvSpPr txBox="1"/>
          <p:nvPr/>
        </p:nvSpPr>
        <p:spPr>
          <a:xfrm>
            <a:off x="761999" y="304799"/>
            <a:ext cx="7564223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 stage area</a:t>
            </a:r>
          </a:p>
        </p:txBody>
      </p:sp>
      <p:grpSp>
        <p:nvGrpSpPr>
          <p:cNvPr id="105" name="成组"/>
          <p:cNvGrpSpPr/>
          <p:nvPr/>
        </p:nvGrpSpPr>
        <p:grpSpPr>
          <a:xfrm>
            <a:off x="330154" y="3302968"/>
            <a:ext cx="23698291" cy="8341495"/>
            <a:chOff x="0" y="0"/>
            <a:chExt cx="23698289" cy="8341494"/>
          </a:xfrm>
        </p:grpSpPr>
        <p:grpSp>
          <p:nvGrpSpPr>
            <p:cNvPr id="99" name="成组"/>
            <p:cNvGrpSpPr/>
            <p:nvPr/>
          </p:nvGrpSpPr>
          <p:grpSpPr>
            <a:xfrm>
              <a:off x="-1" y="22601"/>
              <a:ext cx="11278897" cy="6694040"/>
              <a:chOff x="0" y="0"/>
              <a:chExt cx="11278895" cy="6694038"/>
            </a:xfrm>
          </p:grpSpPr>
          <p:pic>
            <p:nvPicPr>
              <p:cNvPr id="97" name="图像" descr="图像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47848" y="728900"/>
                <a:ext cx="11131048" cy="54794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98" name="矩形"/>
              <p:cNvSpPr/>
              <p:nvPr/>
            </p:nvSpPr>
            <p:spPr>
              <a:xfrm>
                <a:off x="0" y="0"/>
                <a:ext cx="11258285" cy="6694039"/>
              </a:xfrm>
              <a:prstGeom prst="rect">
                <a:avLst/>
              </a:prstGeom>
              <a:noFill/>
              <a:ln w="38100" cap="flat">
                <a:solidFill>
                  <a:schemeClr val="accent2">
                    <a:hueOff val="195715"/>
                    <a:lumOff val="-15294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grpSp>
          <p:nvGrpSpPr>
            <p:cNvPr id="102" name="成组"/>
            <p:cNvGrpSpPr/>
            <p:nvPr/>
          </p:nvGrpSpPr>
          <p:grpSpPr>
            <a:xfrm>
              <a:off x="12204396" y="0"/>
              <a:ext cx="11493894" cy="6739242"/>
              <a:chOff x="0" y="0"/>
              <a:chExt cx="11493892" cy="6739241"/>
            </a:xfrm>
          </p:grpSpPr>
          <p:pic>
            <p:nvPicPr>
              <p:cNvPr id="100" name="图像" descr="图像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03563" y="1360166"/>
                <a:ext cx="11286767" cy="457474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01" name="矩形"/>
              <p:cNvSpPr/>
              <p:nvPr/>
            </p:nvSpPr>
            <p:spPr>
              <a:xfrm>
                <a:off x="0" y="0"/>
                <a:ext cx="11493893" cy="6739242"/>
              </a:xfrm>
              <a:prstGeom prst="rect">
                <a:avLst/>
              </a:prstGeom>
              <a:noFill/>
              <a:ln w="38100" cap="flat">
                <a:solidFill>
                  <a:schemeClr val="accent2">
                    <a:hueOff val="195715"/>
                    <a:lumOff val="-15294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sp>
          <p:nvSpPr>
            <p:cNvPr id="103" name="git reset HEAD ."/>
            <p:cNvSpPr txBox="1"/>
            <p:nvPr/>
          </p:nvSpPr>
          <p:spPr>
            <a:xfrm>
              <a:off x="3183268" y="7483613"/>
              <a:ext cx="4912361" cy="857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/>
              </a:lvl1pPr>
            </a:lstStyle>
            <a:p>
              <a:pPr/>
              <a:r>
                <a:t>git reset HEAD .</a:t>
              </a:r>
            </a:p>
          </p:txBody>
        </p:sp>
        <p:sp>
          <p:nvSpPr>
            <p:cNvPr id="104" name="git checkout ."/>
            <p:cNvSpPr txBox="1"/>
            <p:nvPr/>
          </p:nvSpPr>
          <p:spPr>
            <a:xfrm>
              <a:off x="15830443" y="7483613"/>
              <a:ext cx="4241801" cy="857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/>
              </a:lvl1pPr>
            </a:lstStyle>
            <a:p>
              <a:pPr/>
              <a:r>
                <a:t>git checkout 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First commit"/>
          <p:cNvSpPr txBox="1"/>
          <p:nvPr/>
        </p:nvSpPr>
        <p:spPr>
          <a:xfrm>
            <a:off x="762000" y="304799"/>
            <a:ext cx="6835547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First commit</a:t>
            </a:r>
          </a:p>
        </p:txBody>
      </p:sp>
      <p:sp>
        <p:nvSpPr>
          <p:cNvPr id="108" name="1.查看git文件状态：git status"/>
          <p:cNvSpPr txBox="1"/>
          <p:nvPr/>
        </p:nvSpPr>
        <p:spPr>
          <a:xfrm>
            <a:off x="45007" y="4567047"/>
            <a:ext cx="9814942" cy="117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1.查看git文件状态：</a:t>
            </a: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status</a:t>
            </a:r>
          </a:p>
        </p:txBody>
      </p:sp>
      <p:sp>
        <p:nvSpPr>
          <p:cNvPr id="109" name="2. git添加文件：git add { filename }"/>
          <p:cNvSpPr txBox="1"/>
          <p:nvPr/>
        </p:nvSpPr>
        <p:spPr>
          <a:xfrm>
            <a:off x="45007" y="6395118"/>
            <a:ext cx="12669521" cy="117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2. git添加文件：</a:t>
            </a: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add { filename }</a:t>
            </a:r>
          </a:p>
        </p:txBody>
      </p:sp>
      <p:sp>
        <p:nvSpPr>
          <p:cNvPr id="110" name="3. git提交文件：git commit  -m { msg }"/>
          <p:cNvSpPr txBox="1"/>
          <p:nvPr/>
        </p:nvSpPr>
        <p:spPr>
          <a:xfrm>
            <a:off x="-78564" y="8223188"/>
            <a:ext cx="14378179" cy="117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3. git提交文件：</a:t>
            </a: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commit  -m { msg } </a:t>
            </a:r>
          </a:p>
        </p:txBody>
      </p:sp>
      <p:grpSp>
        <p:nvGrpSpPr>
          <p:cNvPr id="115" name="成组"/>
          <p:cNvGrpSpPr/>
          <p:nvPr/>
        </p:nvGrpSpPr>
        <p:grpSpPr>
          <a:xfrm>
            <a:off x="14169984" y="1510560"/>
            <a:ext cx="9660378" cy="10947420"/>
            <a:chOff x="0" y="0"/>
            <a:chExt cx="9660377" cy="10947418"/>
          </a:xfrm>
        </p:grpSpPr>
        <p:pic>
          <p:nvPicPr>
            <p:cNvPr id="111" name="carbon (22).png" descr="carbon (22)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660378" cy="109474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2" name="1"/>
            <p:cNvSpPr/>
            <p:nvPr/>
          </p:nvSpPr>
          <p:spPr>
            <a:xfrm>
              <a:off x="6478242" y="1131129"/>
              <a:ext cx="561337" cy="561336"/>
            </a:xfrm>
            <a:prstGeom prst="ellipse">
              <a:avLst/>
            </a:prstGeom>
            <a:solidFill>
              <a:srgbClr val="F54291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/>
              <a:r>
                <a:t>1</a:t>
              </a:r>
            </a:p>
          </p:txBody>
        </p:sp>
        <p:sp>
          <p:nvSpPr>
            <p:cNvPr id="113" name="2"/>
            <p:cNvSpPr/>
            <p:nvPr/>
          </p:nvSpPr>
          <p:spPr>
            <a:xfrm>
              <a:off x="7845904" y="4787516"/>
              <a:ext cx="561337" cy="561337"/>
            </a:xfrm>
            <a:prstGeom prst="ellipse">
              <a:avLst/>
            </a:prstGeom>
            <a:solidFill>
              <a:srgbClr val="F54291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/>
              <a:r>
                <a:t>2</a:t>
              </a:r>
            </a:p>
          </p:txBody>
        </p:sp>
        <p:sp>
          <p:nvSpPr>
            <p:cNvPr id="114" name="3"/>
            <p:cNvSpPr/>
            <p:nvPr/>
          </p:nvSpPr>
          <p:spPr>
            <a:xfrm>
              <a:off x="7174070" y="8290649"/>
              <a:ext cx="561337" cy="561337"/>
            </a:xfrm>
            <a:prstGeom prst="ellipse">
              <a:avLst/>
            </a:prstGeom>
            <a:solidFill>
              <a:srgbClr val="F54291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/>
              <a:r>
                <a:t>3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